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4"/>
  </p:notesMasterIdLst>
  <p:sldIdLst>
    <p:sldId id="256" r:id="rId5"/>
    <p:sldId id="257" r:id="rId6"/>
    <p:sldId id="260" r:id="rId7"/>
    <p:sldId id="278" r:id="rId8"/>
    <p:sldId id="300" r:id="rId9"/>
    <p:sldId id="296" r:id="rId10"/>
    <p:sldId id="299" r:id="rId11"/>
    <p:sldId id="303" r:id="rId12"/>
    <p:sldId id="298" r:id="rId13"/>
    <p:sldId id="301" r:id="rId14"/>
    <p:sldId id="276" r:id="rId15"/>
    <p:sldId id="277" r:id="rId16"/>
    <p:sldId id="279" r:id="rId17"/>
    <p:sldId id="302" r:id="rId18"/>
    <p:sldId id="308" r:id="rId19"/>
    <p:sldId id="289" r:id="rId20"/>
    <p:sldId id="304" r:id="rId21"/>
    <p:sldId id="305" r:id="rId22"/>
    <p:sldId id="307" r:id="rId23"/>
    <p:sldId id="292" r:id="rId24"/>
    <p:sldId id="291" r:id="rId25"/>
    <p:sldId id="266" r:id="rId26"/>
    <p:sldId id="290" r:id="rId27"/>
    <p:sldId id="270" r:id="rId28"/>
    <p:sldId id="268" r:id="rId29"/>
    <p:sldId id="274" r:id="rId30"/>
    <p:sldId id="271" r:id="rId31"/>
    <p:sldId id="263"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7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a, Soumya" initials="PS" lastIdx="5" clrIdx="0">
    <p:extLst>
      <p:ext uri="{19B8F6BF-5375-455C-9EA6-DF929625EA0E}">
        <p15:presenceInfo xmlns:p15="http://schemas.microsoft.com/office/powerpoint/2012/main" userId="Patra, Soumya" providerId="None"/>
      </p:ext>
    </p:extLst>
  </p:cmAuthor>
  <p:cmAuthor id="2" name="Johnson, Cyril" initials="JC" lastIdx="5" clrIdx="1">
    <p:extLst>
      <p:ext uri="{19B8F6BF-5375-455C-9EA6-DF929625EA0E}">
        <p15:presenceInfo xmlns:p15="http://schemas.microsoft.com/office/powerpoint/2012/main" userId="S::cyril.johnson@okstate.edu::b2416593-9369-464e-8235-f7d32ca71b36" providerId="AD"/>
      </p:ext>
    </p:extLst>
  </p:cmAuthor>
  <p:cmAuthor id="3" name="Singh, Jaswinder" initials="SJ" lastIdx="2" clrIdx="2">
    <p:extLst>
      <p:ext uri="{19B8F6BF-5375-455C-9EA6-DF929625EA0E}">
        <p15:presenceInfo xmlns:p15="http://schemas.microsoft.com/office/powerpoint/2012/main" userId="S::jaswinder.singh@okstate.edu::7da7ddd1-f3a3-4229-a5ed-220c9506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B977"/>
    <a:srgbClr val="1B97D5"/>
    <a:srgbClr val="69B4C3"/>
    <a:srgbClr val="FFE699"/>
    <a:srgbClr val="CFD5EA"/>
    <a:srgbClr val="F7FCFF"/>
    <a:srgbClr val="4CD86D"/>
    <a:srgbClr val="196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ACB6C-0865-E263-50ED-9824155EF6B1}" v="4829" dt="2020-10-18T08:10:36.452"/>
    <p1510:client id="{FD76EE1B-C77A-4C39-AEA4-A84C27FAB0B8}" v="2237" dt="2020-10-18T08:05:49.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4080"/>
        <p:guide pos="7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10-16T13:53:20.494" idx="1">
    <p:pos x="10" y="10"/>
    <p:text>Distribution of customer with email doesn't offer any insight as we have equal proportion in both sides. if possible, we can replace this with something else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47354-F56A-4542-9EAA-62B2DE46DE94}" type="datetimeFigureOut">
              <a:rPr lang="en-US" smtClean="0"/>
              <a:t>10/17/2020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A7BBA-2ECE-4CB8-8192-52119D94D41F}" type="slidenum">
              <a:rPr lang="en-US" smtClean="0"/>
              <a:t>‹#›</a:t>
            </a:fld>
            <a:endParaRPr lang="en-US"/>
          </a:p>
        </p:txBody>
      </p:sp>
    </p:spTree>
    <p:extLst>
      <p:ext uri="{BB962C8B-B14F-4D97-AF65-F5344CB8AC3E}">
        <p14:creationId xmlns:p14="http://schemas.microsoft.com/office/powerpoint/2010/main" val="422925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EA7BBA-2ECE-4CB8-8192-52119D94D41F}" type="slidenum">
              <a:rPr lang="en-US" smtClean="0"/>
              <a:t>15</a:t>
            </a:fld>
            <a:endParaRPr lang="en-US"/>
          </a:p>
        </p:txBody>
      </p:sp>
    </p:spTree>
    <p:extLst>
      <p:ext uri="{BB962C8B-B14F-4D97-AF65-F5344CB8AC3E}">
        <p14:creationId xmlns:p14="http://schemas.microsoft.com/office/powerpoint/2010/main" val="252924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EA7BBA-2ECE-4CB8-8192-52119D94D41F}" type="slidenum">
              <a:rPr lang="en-US" smtClean="0"/>
              <a:t>17</a:t>
            </a:fld>
            <a:endParaRPr lang="en-US"/>
          </a:p>
        </p:txBody>
      </p:sp>
    </p:spTree>
    <p:extLst>
      <p:ext uri="{BB962C8B-B14F-4D97-AF65-F5344CB8AC3E}">
        <p14:creationId xmlns:p14="http://schemas.microsoft.com/office/powerpoint/2010/main" val="3372467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EA7BBA-2ECE-4CB8-8192-52119D94D41F}" type="slidenum">
              <a:rPr lang="en-US" smtClean="0"/>
              <a:t>18</a:t>
            </a:fld>
            <a:endParaRPr lang="en-US"/>
          </a:p>
        </p:txBody>
      </p:sp>
    </p:spTree>
    <p:extLst>
      <p:ext uri="{BB962C8B-B14F-4D97-AF65-F5344CB8AC3E}">
        <p14:creationId xmlns:p14="http://schemas.microsoft.com/office/powerpoint/2010/main" val="689276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99B6B0A-6B37-4381-ABD6-18879B851CCB}"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81298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583AC-4FA5-46D4-B2B1-4C2EB1011DA3}"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49453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2BD69-CF4F-4DF4-B28A-71A5E1D0E8F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12915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C15495-051A-448C-AD14-BA33E2EC5965}"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795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2ABF91-A6C1-47F1-ACF6-63828A029E4F}"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74507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C6A5C0-FED7-4D2F-8A40-A95A78D394D6}"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926324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87B7F-86C3-4450-818C-325149822364}" type="datetime1">
              <a:rPr lang="en-US" smtClean="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3732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A1F4ED-1AC5-450E-86DB-FD314EE8DB8B}" type="datetime1">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436209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CEA88-CD8E-45A7-BECD-290E7143262E}" type="datetime1">
              <a:rPr lang="en-US" smtClean="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40706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FF064-DBC0-40FE-A2FC-FB8E7EE9AC6D}"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46659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26D5-7EE6-418E-8969-2E09982B0F2A}"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65606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B438F-0178-492A-B70E-0E80316A94BE}" type="datetime1">
              <a:rPr lang="en-US" smtClean="0"/>
              <a:t>10/18/2020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160FD-F64C-4499-9BD0-A87F7BA45576}" type="slidenum">
              <a:rPr lang="en-US" smtClean="0"/>
              <a:t>‹#›</a:t>
            </a:fld>
            <a:endParaRPr lang="en-US"/>
          </a:p>
        </p:txBody>
      </p:sp>
    </p:spTree>
    <p:extLst>
      <p:ext uri="{BB962C8B-B14F-4D97-AF65-F5344CB8AC3E}">
        <p14:creationId xmlns:p14="http://schemas.microsoft.com/office/powerpoint/2010/main" val="3932316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1.png"/><Relationship Id="rId16"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1.png"/><Relationship Id="rId16"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7.svg"/><Relationship Id="rId5" Type="http://schemas.openxmlformats.org/officeDocument/2006/relationships/image" Target="../media/image55.sv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58.sv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70.svg"/><Relationship Id="rId4" Type="http://schemas.openxmlformats.org/officeDocument/2006/relationships/image" Target="../media/image3.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3.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svg"/><Relationship Id="rId7" Type="http://schemas.openxmlformats.org/officeDocument/2006/relationships/image" Target="../media/image42.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802169"/>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885950"/>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201101" y="336591"/>
            <a:ext cx="7022412" cy="3016210"/>
          </a:xfrm>
          <a:prstGeom prst="rect">
            <a:avLst/>
          </a:prstGeom>
          <a:noFill/>
        </p:spPr>
        <p:txBody>
          <a:bodyPr wrap="square" rtlCol="0">
            <a:spAutoFit/>
          </a:bodyPr>
          <a:lstStyle/>
          <a:p>
            <a:pPr algn="ctr"/>
            <a:r>
              <a:rPr lang="en-US" sz="4800" dirty="0">
                <a:latin typeface="Lucida Sans Unicode" panose="020B0602030504020204" pitchFamily="34" charset="0"/>
                <a:cs typeface="Lucida Sans Unicode" panose="020B0602030504020204" pitchFamily="34" charset="0"/>
              </a:rPr>
              <a:t>Assessment For Business Growth</a:t>
            </a:r>
          </a:p>
          <a:p>
            <a:pPr algn="ctr"/>
            <a:endParaRPr lang="en-US" sz="2000" dirty="0">
              <a:latin typeface="Lucida Sans Unicode" panose="020B0602030504020204" pitchFamily="34" charset="0"/>
              <a:cs typeface="Lucida Sans Unicode" panose="020B0602030504020204" pitchFamily="34" charset="0"/>
            </a:endParaRPr>
          </a:p>
          <a:p>
            <a:pPr algn="ctr"/>
            <a:r>
              <a:rPr lang="en-US" sz="2000" dirty="0">
                <a:latin typeface="Lucida Sans Unicode" panose="020B0602030504020204" pitchFamily="34" charset="0"/>
                <a:cs typeface="Lucida Sans Unicode" panose="020B0602030504020204" pitchFamily="34" charset="0"/>
              </a:rPr>
              <a:t>October 17, 2020</a:t>
            </a:r>
          </a:p>
          <a:p>
            <a:pPr algn="ctr"/>
            <a:endParaRPr lang="en-US" sz="5400" dirty="0">
              <a:latin typeface="Lucida Sans Unicode" panose="020B0602030504020204" pitchFamily="34"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990902"/>
            <a:ext cx="1404730" cy="812540"/>
          </a:xfrm>
          <a:prstGeom prst="rect">
            <a:avLst/>
          </a:prstGeom>
        </p:spPr>
      </p:pic>
    </p:spTree>
    <p:extLst>
      <p:ext uri="{BB962C8B-B14F-4D97-AF65-F5344CB8AC3E}">
        <p14:creationId xmlns:p14="http://schemas.microsoft.com/office/powerpoint/2010/main" val="1514880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Predicted margin across age group</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10</a:t>
            </a:fld>
            <a:endParaRPr lang="en-US"/>
          </a:p>
        </p:txBody>
      </p:sp>
      <p:sp>
        <p:nvSpPr>
          <p:cNvPr id="62" name="Rectangle 61">
            <a:extLst>
              <a:ext uri="{FF2B5EF4-FFF2-40B4-BE49-F238E27FC236}">
                <a16:creationId xmlns:a16="http://schemas.microsoft.com/office/drawing/2014/main" id="{2ABFD567-5940-44EC-8277-09850A0D09CC}"/>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pic>
        <p:nvPicPr>
          <p:cNvPr id="5" name="Picture 4">
            <a:extLst>
              <a:ext uri="{FF2B5EF4-FFF2-40B4-BE49-F238E27FC236}">
                <a16:creationId xmlns:a16="http://schemas.microsoft.com/office/drawing/2014/main" id="{D99EFDD8-7784-431C-835D-DEF6B41E355B}"/>
              </a:ext>
            </a:extLst>
          </p:cNvPr>
          <p:cNvPicPr>
            <a:picLocks noChangeAspect="1"/>
          </p:cNvPicPr>
          <p:nvPr/>
        </p:nvPicPr>
        <p:blipFill>
          <a:blip r:embed="rId4"/>
          <a:stretch>
            <a:fillRect/>
          </a:stretch>
        </p:blipFill>
        <p:spPr>
          <a:xfrm>
            <a:off x="1205093" y="1850231"/>
            <a:ext cx="9846135" cy="4871246"/>
          </a:xfrm>
          <a:prstGeom prst="rect">
            <a:avLst/>
          </a:prstGeom>
        </p:spPr>
      </p:pic>
    </p:spTree>
    <p:extLst>
      <p:ext uri="{BB962C8B-B14F-4D97-AF65-F5344CB8AC3E}">
        <p14:creationId xmlns:p14="http://schemas.microsoft.com/office/powerpoint/2010/main" val="1514921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Churn Factors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11</a:t>
            </a:fld>
            <a:endParaRPr lang="en-US"/>
          </a:p>
        </p:txBody>
      </p:sp>
      <p:graphicFrame>
        <p:nvGraphicFramePr>
          <p:cNvPr id="5" name="Table 5">
            <a:extLst>
              <a:ext uri="{FF2B5EF4-FFF2-40B4-BE49-F238E27FC236}">
                <a16:creationId xmlns:a16="http://schemas.microsoft.com/office/drawing/2014/main" id="{8C491D4D-3990-4781-9EB6-08A48D2CA229}"/>
              </a:ext>
            </a:extLst>
          </p:cNvPr>
          <p:cNvGraphicFramePr>
            <a:graphicFrameLocks noGrp="1"/>
          </p:cNvGraphicFramePr>
          <p:nvPr>
            <p:extLst>
              <p:ext uri="{D42A27DB-BD31-4B8C-83A1-F6EECF244321}">
                <p14:modId xmlns:p14="http://schemas.microsoft.com/office/powerpoint/2010/main" val="2529452833"/>
              </p:ext>
            </p:extLst>
          </p:nvPr>
        </p:nvGraphicFramePr>
        <p:xfrm>
          <a:off x="240909" y="1850815"/>
          <a:ext cx="11710183" cy="4512032"/>
        </p:xfrm>
        <a:graphic>
          <a:graphicData uri="http://schemas.openxmlformats.org/drawingml/2006/table">
            <a:tbl>
              <a:tblPr firstRow="1" bandRow="1">
                <a:tableStyleId>{5C22544A-7EE6-4342-B048-85BDC9FD1C3A}</a:tableStyleId>
              </a:tblPr>
              <a:tblGrid>
                <a:gridCol w="8015195">
                  <a:extLst>
                    <a:ext uri="{9D8B030D-6E8A-4147-A177-3AD203B41FA5}">
                      <a16:colId xmlns:a16="http://schemas.microsoft.com/office/drawing/2014/main" val="3705689526"/>
                    </a:ext>
                  </a:extLst>
                </a:gridCol>
                <a:gridCol w="1908313">
                  <a:extLst>
                    <a:ext uri="{9D8B030D-6E8A-4147-A177-3AD203B41FA5}">
                      <a16:colId xmlns:a16="http://schemas.microsoft.com/office/drawing/2014/main" val="1167436342"/>
                    </a:ext>
                  </a:extLst>
                </a:gridCol>
                <a:gridCol w="1786675">
                  <a:extLst>
                    <a:ext uri="{9D8B030D-6E8A-4147-A177-3AD203B41FA5}">
                      <a16:colId xmlns:a16="http://schemas.microsoft.com/office/drawing/2014/main" val="2510629424"/>
                    </a:ext>
                  </a:extLst>
                </a:gridCol>
              </a:tblGrid>
              <a:tr h="419224">
                <a:tc>
                  <a:txBody>
                    <a:bodyPr/>
                    <a:lstStyle/>
                    <a:p>
                      <a:pPr marL="0" lvl="0" indent="0" algn="ctr" fontAlgn="b">
                        <a:buFont typeface="Arial" panose="020B0604020202020204" pitchFamily="34" charset="0"/>
                        <a:buNone/>
                      </a:pPr>
                      <a:r>
                        <a:rPr lang="en-US" sz="1400" u="none" strike="noStrike">
                          <a:effectLst/>
                          <a:latin typeface="Century Gothic"/>
                        </a:rPr>
                        <a:t>Factors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Churn (Yes)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Churn (No)</a:t>
                      </a:r>
                      <a:endParaRPr lang="en-US" sz="1400" b="1" i="0" u="none" strike="noStrike">
                        <a:solidFill>
                          <a:schemeClr val="bg1"/>
                        </a:solidFill>
                        <a:effectLst/>
                        <a:latin typeface="Century Gothic"/>
                      </a:endParaRPr>
                    </a:p>
                  </a:txBody>
                  <a:tcPr anchor="ctr"/>
                </a:tc>
                <a:extLst>
                  <a:ext uri="{0D108BD9-81ED-4DB2-BD59-A6C34878D82A}">
                    <a16:rowId xmlns:a16="http://schemas.microsoft.com/office/drawing/2014/main" val="590672715"/>
                  </a:ext>
                </a:extLst>
              </a:tr>
              <a:tr h="419224">
                <a:tc>
                  <a:txBody>
                    <a:bodyPr/>
                    <a:lstStyle/>
                    <a:p>
                      <a:pPr marL="0" lvl="0" indent="0" algn="l" fontAlgn="b">
                        <a:buFont typeface="Arial" panose="020B0604020202020204" pitchFamily="34" charset="0"/>
                        <a:buNone/>
                      </a:pPr>
                      <a:r>
                        <a:rPr lang="en-US" sz="1600" u="none" strike="noStrike">
                          <a:effectLst/>
                          <a:latin typeface="Century Gothic"/>
                        </a:rPr>
                        <a:t>Number of months since last (most recent) transaction</a:t>
                      </a:r>
                      <a:endParaRPr lang="en-US" sz="16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6 months*</a:t>
                      </a: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2 months*</a:t>
                      </a:r>
                    </a:p>
                  </a:txBody>
                  <a:tcPr anchor="ctr"/>
                </a:tc>
                <a:extLst>
                  <a:ext uri="{0D108BD9-81ED-4DB2-BD59-A6C34878D82A}">
                    <a16:rowId xmlns:a16="http://schemas.microsoft.com/office/drawing/2014/main" val="2690991744"/>
                  </a:ext>
                </a:extLst>
              </a:tr>
              <a:tr h="419224">
                <a:tc>
                  <a:txBody>
                    <a:bodyPr/>
                    <a:lstStyle/>
                    <a:p>
                      <a:pPr marL="0" lvl="0" indent="0" algn="l" fontAlgn="b">
                        <a:buFont typeface="Arial" panose="020B0604020202020204" pitchFamily="34" charset="0"/>
                        <a:buNone/>
                      </a:pPr>
                      <a:r>
                        <a:rPr lang="en-US" sz="1600" b="1" u="none" strike="noStrike">
                          <a:effectLst/>
                          <a:latin typeface="Century Gothic"/>
                        </a:rPr>
                        <a:t>Number of months since first transaction</a:t>
                      </a:r>
                      <a:endParaRPr lang="en-US" sz="16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45 months*</a:t>
                      </a: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72 months*</a:t>
                      </a:r>
                    </a:p>
                  </a:txBody>
                  <a:tcPr anchor="ctr"/>
                </a:tc>
                <a:extLst>
                  <a:ext uri="{0D108BD9-81ED-4DB2-BD59-A6C34878D82A}">
                    <a16:rowId xmlns:a16="http://schemas.microsoft.com/office/drawing/2014/main" val="899158391"/>
                  </a:ext>
                </a:extLst>
              </a:tr>
              <a:tr h="419224">
                <a:tc>
                  <a:txBody>
                    <a:bodyPr/>
                    <a:lstStyle/>
                    <a:p>
                      <a:pPr marL="0" lvl="0" indent="0" algn="l">
                        <a:buFont typeface="Arial" panose="020B0604020202020204" pitchFamily="34" charset="0"/>
                        <a:buNone/>
                      </a:pPr>
                      <a:r>
                        <a:rPr lang="en-US" sz="1600">
                          <a:latin typeface="Century Gothic"/>
                        </a:rPr>
                        <a:t>Revenue amounts for the most recent 36 months in the observation window</a:t>
                      </a:r>
                      <a:endParaRPr lang="en-US" sz="1600" b="1">
                        <a:latin typeface="Century Gothic"/>
                      </a:endParaRPr>
                    </a:p>
                  </a:txBody>
                  <a:tcPr anchor="ctr"/>
                </a:tc>
                <a:tc>
                  <a:txBody>
                    <a:bodyPr/>
                    <a:lstStyle/>
                    <a:p>
                      <a:pPr marL="0" lvl="0" indent="0" algn="ctr">
                        <a:buFont typeface="Arial" panose="020B0604020202020204" pitchFamily="34" charset="0"/>
                        <a:buNone/>
                      </a:pPr>
                      <a:r>
                        <a:rPr lang="en-US" sz="1600" b="1">
                          <a:latin typeface="Century Gothic"/>
                        </a:rPr>
                        <a:t>$260*</a:t>
                      </a:r>
                    </a:p>
                  </a:txBody>
                  <a:tcPr anchor="ctr"/>
                </a:tc>
                <a:tc>
                  <a:txBody>
                    <a:bodyPr/>
                    <a:lstStyle/>
                    <a:p>
                      <a:pPr marL="0" lvl="0" indent="0" algn="ctr">
                        <a:buFont typeface="Arial" panose="020B0604020202020204" pitchFamily="34" charset="0"/>
                        <a:buNone/>
                      </a:pPr>
                      <a:r>
                        <a:rPr lang="en-US" sz="1600" b="1">
                          <a:latin typeface="Century Gothic"/>
                        </a:rPr>
                        <a:t>$680*</a:t>
                      </a:r>
                    </a:p>
                  </a:txBody>
                  <a:tcPr anchor="ctr"/>
                </a:tc>
                <a:extLst>
                  <a:ext uri="{0D108BD9-81ED-4DB2-BD59-A6C34878D82A}">
                    <a16:rowId xmlns:a16="http://schemas.microsoft.com/office/drawing/2014/main" val="2354082988"/>
                  </a:ext>
                </a:extLst>
              </a:tr>
              <a:tr h="419224">
                <a:tc>
                  <a:txBody>
                    <a:bodyPr/>
                    <a:lstStyle/>
                    <a:p>
                      <a:pPr marL="0" lvl="0" indent="0" algn="l">
                        <a:buFont typeface="Arial" panose="020B0604020202020204" pitchFamily="34" charset="0"/>
                        <a:buNone/>
                      </a:pPr>
                      <a:r>
                        <a:rPr lang="en-US" sz="1600" b="1">
                          <a:latin typeface="Century Gothic"/>
                        </a:rPr>
                        <a:t>Number of times marketing mail was sent to customer in last 36 months</a:t>
                      </a:r>
                    </a:p>
                  </a:txBody>
                  <a:tcPr anchor="ctr"/>
                </a:tc>
                <a:tc>
                  <a:txBody>
                    <a:bodyPr/>
                    <a:lstStyle/>
                    <a:p>
                      <a:pPr marL="0" lvl="0" indent="0" algn="ctr">
                        <a:buFont typeface="Arial" panose="020B0604020202020204" pitchFamily="34" charset="0"/>
                        <a:buNone/>
                      </a:pPr>
                      <a:r>
                        <a:rPr lang="en-US" sz="1600" b="1">
                          <a:latin typeface="Century Gothic"/>
                        </a:rPr>
                        <a:t>11*</a:t>
                      </a:r>
                    </a:p>
                  </a:txBody>
                  <a:tcPr anchor="ctr"/>
                </a:tc>
                <a:tc>
                  <a:txBody>
                    <a:bodyPr/>
                    <a:lstStyle/>
                    <a:p>
                      <a:pPr marL="0" lvl="0" indent="0" algn="ctr">
                        <a:buFont typeface="Arial" panose="020B0604020202020204" pitchFamily="34" charset="0"/>
                        <a:buNone/>
                      </a:pPr>
                      <a:r>
                        <a:rPr lang="en-US" sz="1600" b="1">
                          <a:latin typeface="Century Gothic"/>
                        </a:rPr>
                        <a:t>22*</a:t>
                      </a:r>
                    </a:p>
                  </a:txBody>
                  <a:tcPr anchor="ctr"/>
                </a:tc>
                <a:extLst>
                  <a:ext uri="{0D108BD9-81ED-4DB2-BD59-A6C34878D82A}">
                    <a16:rowId xmlns:a16="http://schemas.microsoft.com/office/drawing/2014/main" val="23489438"/>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responses to marketing contacts in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2.6</a:t>
                      </a:r>
                      <a:r>
                        <a:rPr lang="en-US" sz="1600" b="1" baseline="30000">
                          <a:latin typeface="Century Gothic"/>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4.7</a:t>
                      </a:r>
                      <a:r>
                        <a:rPr lang="en-US" sz="1600" b="1" baseline="30000">
                          <a:latin typeface="Century Gothic"/>
                        </a:rPr>
                        <a:t>*</a:t>
                      </a:r>
                    </a:p>
                  </a:txBody>
                  <a:tcPr anchor="ctr"/>
                </a:tc>
                <a:extLst>
                  <a:ext uri="{0D108BD9-81ED-4DB2-BD59-A6C34878D82A}">
                    <a16:rowId xmlns:a16="http://schemas.microsoft.com/office/drawing/2014/main" val="412789205"/>
                  </a:ext>
                </a:extLst>
              </a:tr>
              <a:tr h="419224">
                <a:tc>
                  <a:txBody>
                    <a:bodyPr/>
                    <a:lstStyle/>
                    <a:p>
                      <a:pPr marL="0" lvl="0" indent="0" algn="l">
                        <a:buFont typeface="Arial" panose="020B0604020202020204" pitchFamily="34" charset="0"/>
                        <a:buNone/>
                      </a:pPr>
                      <a:r>
                        <a:rPr lang="en-US" sz="1600" b="1">
                          <a:latin typeface="Century Gothic"/>
                        </a:rPr>
                        <a:t>Average interval between purchases</a:t>
                      </a:r>
                    </a:p>
                  </a:txBody>
                  <a:tcPr anchor="ctr"/>
                </a:tc>
                <a:tc>
                  <a:txBody>
                    <a:bodyPr/>
                    <a:lstStyle/>
                    <a:p>
                      <a:pPr marL="0" lvl="0" indent="0" algn="ctr">
                        <a:buFont typeface="Arial" panose="020B0604020202020204" pitchFamily="34" charset="0"/>
                        <a:buNone/>
                      </a:pPr>
                      <a:r>
                        <a:rPr lang="en-US" sz="1600" b="1">
                          <a:latin typeface="Century Gothic"/>
                        </a:rPr>
                        <a:t>7.4 months*</a:t>
                      </a:r>
                    </a:p>
                  </a:txBody>
                  <a:tcPr anchor="ctr"/>
                </a:tc>
                <a:tc>
                  <a:txBody>
                    <a:bodyPr/>
                    <a:lstStyle/>
                    <a:p>
                      <a:pPr marL="0" lvl="0" indent="0" algn="ctr">
                        <a:buFont typeface="Arial" panose="020B0604020202020204" pitchFamily="34" charset="0"/>
                        <a:buNone/>
                      </a:pPr>
                      <a:r>
                        <a:rPr lang="en-US" sz="1600" b="1">
                          <a:latin typeface="Century Gothic"/>
                        </a:rPr>
                        <a:t>4.1 months*</a:t>
                      </a:r>
                    </a:p>
                  </a:txBody>
                  <a:tcPr anchor="ctr"/>
                </a:tc>
                <a:extLst>
                  <a:ext uri="{0D108BD9-81ED-4DB2-BD59-A6C34878D82A}">
                    <a16:rowId xmlns:a16="http://schemas.microsoft.com/office/drawing/2014/main" val="4258692488"/>
                  </a:ext>
                </a:extLst>
              </a:tr>
              <a:tr h="419224">
                <a:tc>
                  <a:txBody>
                    <a:bodyPr/>
                    <a:lstStyle/>
                    <a:p>
                      <a:pPr marL="0" lvl="0" indent="0" algn="l">
                        <a:buFont typeface="Arial" panose="020B0604020202020204" pitchFamily="34" charset="0"/>
                        <a:buNone/>
                      </a:pPr>
                      <a:r>
                        <a:rPr lang="en-US" sz="1600">
                          <a:latin typeface="Century Gothic"/>
                        </a:rPr>
                        <a:t>Purchases of add-on products, using credit card and electronic transfer payment, within last 36 months</a:t>
                      </a:r>
                      <a:endParaRPr lang="en-US" sz="1600" b="1">
                        <a:latin typeface="Century Gothic"/>
                      </a:endParaRPr>
                    </a:p>
                  </a:txBody>
                  <a:tcPr anchor="ctr"/>
                </a:tc>
                <a:tc>
                  <a:txBody>
                    <a:bodyPr/>
                    <a:lstStyle/>
                    <a:p>
                      <a:pPr marL="0" lvl="0" indent="0" algn="ctr">
                        <a:buFont typeface="Arial" panose="020B0604020202020204" pitchFamily="34" charset="0"/>
                        <a:buNone/>
                      </a:pPr>
                      <a:r>
                        <a:rPr lang="en-US" sz="1600" b="1">
                          <a:latin typeface="Century Gothic"/>
                        </a:rPr>
                        <a:t>43%</a:t>
                      </a:r>
                      <a:r>
                        <a:rPr lang="en-US" sz="1600" b="1" baseline="30000">
                          <a:latin typeface="Century Gothic"/>
                        </a:rPr>
                        <a:t>#</a:t>
                      </a:r>
                    </a:p>
                  </a:txBody>
                  <a:tcPr anchor="ctr"/>
                </a:tc>
                <a:tc>
                  <a:txBody>
                    <a:bodyPr/>
                    <a:lstStyle/>
                    <a:p>
                      <a:pPr marL="0" lvl="0" indent="0" algn="ctr">
                        <a:buFont typeface="Arial" panose="020B0604020202020204" pitchFamily="34" charset="0"/>
                        <a:buNone/>
                      </a:pPr>
                      <a:r>
                        <a:rPr lang="en-US" sz="1600" b="1">
                          <a:latin typeface="Century Gothic"/>
                        </a:rPr>
                        <a:t>45%</a:t>
                      </a:r>
                      <a:r>
                        <a:rPr lang="en-US" sz="1600" b="1" baseline="30000">
                          <a:latin typeface="Century Gothic"/>
                        </a:rPr>
                        <a:t>#</a:t>
                      </a:r>
                    </a:p>
                  </a:txBody>
                  <a:tcPr anchor="ctr"/>
                </a:tc>
                <a:extLst>
                  <a:ext uri="{0D108BD9-81ED-4DB2-BD59-A6C34878D82A}">
                    <a16:rowId xmlns:a16="http://schemas.microsoft.com/office/drawing/2014/main" val="2535949214"/>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Number of times customer was called by the call center within the last 36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1.7*</a:t>
                      </a:r>
                    </a:p>
                  </a:txBody>
                  <a:tcPr anchor="ctr"/>
                </a:tc>
                <a:extLst>
                  <a:ext uri="{0D108BD9-81ED-4DB2-BD59-A6C34878D82A}">
                    <a16:rowId xmlns:a16="http://schemas.microsoft.com/office/drawing/2014/main" val="344598584"/>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times customer called into the call center within the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5.7*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8.3*</a:t>
                      </a:r>
                    </a:p>
                  </a:txBody>
                  <a:tcPr anchor="ctr"/>
                </a:tc>
                <a:extLst>
                  <a:ext uri="{0D108BD9-81ED-4DB2-BD59-A6C34878D82A}">
                    <a16:rowId xmlns:a16="http://schemas.microsoft.com/office/drawing/2014/main" val="3250146385"/>
                  </a:ext>
                </a:extLst>
              </a:tr>
            </a:tbl>
          </a:graphicData>
        </a:graphic>
      </p:graphicFrame>
      <p:sp>
        <p:nvSpPr>
          <p:cNvPr id="9" name="Rectangle 8">
            <a:extLst>
              <a:ext uri="{FF2B5EF4-FFF2-40B4-BE49-F238E27FC236}">
                <a16:creationId xmlns:a16="http://schemas.microsoft.com/office/drawing/2014/main" id="{4F560668-0D0B-495D-A1DB-B2AEFC8DFF64}"/>
              </a:ext>
            </a:extLst>
          </p:cNvPr>
          <p:cNvSpPr/>
          <p:nvPr/>
        </p:nvSpPr>
        <p:spPr>
          <a:xfrm>
            <a:off x="191086" y="6338859"/>
            <a:ext cx="6869188" cy="400110"/>
          </a:xfrm>
          <a:prstGeom prst="rect">
            <a:avLst/>
          </a:prstGeom>
        </p:spPr>
        <p:txBody>
          <a:bodyPr wrap="none">
            <a:spAutoFit/>
          </a:bodyPr>
          <a:lstStyle/>
          <a:p>
            <a:pPr marL="171450" indent="-171450">
              <a:buFont typeface="Arial" panose="020B0604020202020204" pitchFamily="34" charset="0"/>
              <a:buChar char="•"/>
            </a:pPr>
            <a:r>
              <a:rPr lang="en-US" sz="1000"/>
              <a:t>Value denotes average of all customer in that segment</a:t>
            </a:r>
          </a:p>
          <a:p>
            <a:r>
              <a:rPr lang="en-US" sz="1000"/>
              <a:t>#    Value denotes percentage of total expenditure paid using credit card and electronic transfer for all add on product purchases</a:t>
            </a:r>
          </a:p>
        </p:txBody>
      </p:sp>
      <p:sp>
        <p:nvSpPr>
          <p:cNvPr id="11" name="Rectangle 10">
            <a:extLst>
              <a:ext uri="{FF2B5EF4-FFF2-40B4-BE49-F238E27FC236}">
                <a16:creationId xmlns:a16="http://schemas.microsoft.com/office/drawing/2014/main" id="{9442FAA3-A2D0-41E2-B71A-70D940326329}"/>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spTree>
    <p:extLst>
      <p:ext uri="{BB962C8B-B14F-4D97-AF65-F5344CB8AC3E}">
        <p14:creationId xmlns:p14="http://schemas.microsoft.com/office/powerpoint/2010/main" val="1613227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Margin Factors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12</a:t>
            </a:fld>
            <a:endParaRPr lang="en-US"/>
          </a:p>
        </p:txBody>
      </p:sp>
      <p:graphicFrame>
        <p:nvGraphicFramePr>
          <p:cNvPr id="10" name="Table 5">
            <a:extLst>
              <a:ext uri="{FF2B5EF4-FFF2-40B4-BE49-F238E27FC236}">
                <a16:creationId xmlns:a16="http://schemas.microsoft.com/office/drawing/2014/main" id="{C81C510F-A973-4D18-8A06-C80F5CA87813}"/>
              </a:ext>
            </a:extLst>
          </p:cNvPr>
          <p:cNvGraphicFramePr>
            <a:graphicFrameLocks noGrp="1"/>
          </p:cNvGraphicFramePr>
          <p:nvPr>
            <p:extLst>
              <p:ext uri="{D42A27DB-BD31-4B8C-83A1-F6EECF244321}">
                <p14:modId xmlns:p14="http://schemas.microsoft.com/office/powerpoint/2010/main" val="3366932233"/>
              </p:ext>
            </p:extLst>
          </p:nvPr>
        </p:nvGraphicFramePr>
        <p:xfrm>
          <a:off x="240909" y="1823982"/>
          <a:ext cx="11710182" cy="4104292"/>
        </p:xfrm>
        <a:graphic>
          <a:graphicData uri="http://schemas.openxmlformats.org/drawingml/2006/table">
            <a:tbl>
              <a:tblPr firstRow="1" bandRow="1">
                <a:tableStyleId>{7DF18680-E054-41AD-8BC1-D1AEF772440D}</a:tableStyleId>
              </a:tblPr>
              <a:tblGrid>
                <a:gridCol w="8016826">
                  <a:extLst>
                    <a:ext uri="{9D8B030D-6E8A-4147-A177-3AD203B41FA5}">
                      <a16:colId xmlns:a16="http://schemas.microsoft.com/office/drawing/2014/main" val="3705689526"/>
                    </a:ext>
                  </a:extLst>
                </a:gridCol>
                <a:gridCol w="1744394">
                  <a:extLst>
                    <a:ext uri="{9D8B030D-6E8A-4147-A177-3AD203B41FA5}">
                      <a16:colId xmlns:a16="http://schemas.microsoft.com/office/drawing/2014/main" val="34544643"/>
                    </a:ext>
                  </a:extLst>
                </a:gridCol>
                <a:gridCol w="1948962">
                  <a:extLst>
                    <a:ext uri="{9D8B030D-6E8A-4147-A177-3AD203B41FA5}">
                      <a16:colId xmlns:a16="http://schemas.microsoft.com/office/drawing/2014/main" val="3967951160"/>
                    </a:ext>
                  </a:extLst>
                </a:gridCol>
              </a:tblGrid>
              <a:tr h="503596">
                <a:tc>
                  <a:txBody>
                    <a:bodyPr/>
                    <a:lstStyle/>
                    <a:p>
                      <a:pPr marL="0" lvl="0" indent="0" algn="ctr" fontAlgn="b">
                        <a:buFont typeface="Arial" panose="020B0604020202020204" pitchFamily="34" charset="0"/>
                        <a:buNone/>
                      </a:pPr>
                      <a:r>
                        <a:rPr lang="en-US" sz="1400" u="none" strike="noStrike">
                          <a:effectLst/>
                          <a:latin typeface="Century Gothic"/>
                        </a:rPr>
                        <a:t>Factors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Low Margin*</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b="1" i="0" u="none" strike="noStrike">
                          <a:solidFill>
                            <a:schemeClr val="bg1"/>
                          </a:solidFill>
                          <a:effectLst/>
                          <a:latin typeface="Century Gothic"/>
                        </a:rPr>
                        <a:t>High Margin*</a:t>
                      </a:r>
                    </a:p>
                  </a:txBody>
                  <a:tcPr anchor="ctr"/>
                </a:tc>
                <a:extLst>
                  <a:ext uri="{0D108BD9-81ED-4DB2-BD59-A6C34878D82A}">
                    <a16:rowId xmlns:a16="http://schemas.microsoft.com/office/drawing/2014/main" val="2083078395"/>
                  </a:ext>
                </a:extLst>
              </a:tr>
              <a:tr h="503596">
                <a:tc>
                  <a:txBody>
                    <a:bodyPr/>
                    <a:lstStyle/>
                    <a:p>
                      <a:pPr marL="0" lvl="0" indent="0" algn="l">
                        <a:buFont typeface="Arial" panose="020B0604020202020204" pitchFamily="34" charset="0"/>
                        <a:buNone/>
                      </a:pPr>
                      <a:r>
                        <a:rPr lang="en-US" sz="1600">
                          <a:latin typeface="Century Gothic"/>
                        </a:rPr>
                        <a:t>Purchase amounts for the most recent 36 months in the observation window</a:t>
                      </a:r>
                      <a:endParaRPr lang="en-US" sz="1600" b="1">
                        <a:solidFill>
                          <a:schemeClr val="bg1"/>
                        </a:solidFill>
                        <a:latin typeface="Century Gothic"/>
                      </a:endParaRP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$281.1</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$1,944.5</a:t>
                      </a:r>
                    </a:p>
                  </a:txBody>
                  <a:tcPr anchor="ctr"/>
                </a:tc>
                <a:extLst>
                  <a:ext uri="{0D108BD9-81ED-4DB2-BD59-A6C34878D82A}">
                    <a16:rowId xmlns:a16="http://schemas.microsoft.com/office/drawing/2014/main" val="899158391"/>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Average interval between purchases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7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3 months</a:t>
                      </a:r>
                    </a:p>
                  </a:txBody>
                  <a:tcPr anchor="ctr"/>
                </a:tc>
                <a:extLst>
                  <a:ext uri="{0D108BD9-81ED-4DB2-BD59-A6C34878D82A}">
                    <a16:rowId xmlns:a16="http://schemas.microsoft.com/office/drawing/2014/main" val="2354082988"/>
                  </a:ext>
                </a:extLst>
              </a:tr>
              <a:tr h="503596">
                <a:tc>
                  <a:txBody>
                    <a:bodyPr/>
                    <a:lstStyle/>
                    <a:p>
                      <a:pPr marL="0" lvl="0" indent="0" algn="l">
                        <a:buFont typeface="Arial" panose="020B0604020202020204" pitchFamily="34" charset="0"/>
                        <a:buNone/>
                      </a:pPr>
                      <a:r>
                        <a:rPr lang="en-US" sz="1600" b="1">
                          <a:latin typeface="Century Gothic"/>
                        </a:rPr>
                        <a:t>Total Amount of Purchases of add-on products in lifetime</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$839.4</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$5,817.5</a:t>
                      </a:r>
                    </a:p>
                  </a:txBody>
                  <a:tcPr anchor="ctr"/>
                </a:tc>
                <a:extLst>
                  <a:ext uri="{0D108BD9-81ED-4DB2-BD59-A6C34878D82A}">
                    <a16:rowId xmlns:a16="http://schemas.microsoft.com/office/drawing/2014/main" val="23489438"/>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u="none" strike="noStrike">
                          <a:effectLst/>
                          <a:latin typeface="Century Gothic"/>
                        </a:rPr>
                        <a:t>Number of months since first transaction</a:t>
                      </a:r>
                      <a:endParaRPr lang="en-US" sz="1600" b="1" i="0" u="none" strike="noStrike">
                        <a:solidFill>
                          <a:schemeClr val="tx1"/>
                        </a:solidFill>
                        <a:effectLst/>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0" u="none" strike="noStrike">
                          <a:solidFill>
                            <a:schemeClr val="tx1"/>
                          </a:solidFill>
                          <a:effectLst/>
                          <a:latin typeface="Century Gothic"/>
                        </a:rPr>
                        <a:t>48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0" u="none" strike="noStrike">
                          <a:solidFill>
                            <a:schemeClr val="tx1"/>
                          </a:solidFill>
                          <a:effectLst/>
                          <a:latin typeface="Century Gothic"/>
                        </a:rPr>
                        <a:t>80 months</a:t>
                      </a:r>
                    </a:p>
                  </a:txBody>
                  <a:tcPr anchor="ctr"/>
                </a:tc>
                <a:extLst>
                  <a:ext uri="{0D108BD9-81ED-4DB2-BD59-A6C34878D82A}">
                    <a16:rowId xmlns:a16="http://schemas.microsoft.com/office/drawing/2014/main" val="412789205"/>
                  </a:ext>
                </a:extLst>
              </a:tr>
              <a:tr h="503596">
                <a:tc>
                  <a:txBody>
                    <a:bodyPr/>
                    <a:lstStyle/>
                    <a:p>
                      <a:pPr algn="l" fontAlgn="b"/>
                      <a:r>
                        <a:rPr lang="en-US" sz="1600" u="none" strike="noStrike" kern="1200">
                          <a:effectLst/>
                          <a:latin typeface="Century Gothic"/>
                        </a:rPr>
                        <a:t>Number of orders in last 36 months</a:t>
                      </a:r>
                      <a:endParaRPr lang="en-US" sz="1600" b="1" i="0" u="none" strike="noStrike" kern="1200">
                        <a:solidFill>
                          <a:schemeClr val="tx1"/>
                        </a:solidFill>
                        <a:effectLst/>
                        <a:latin typeface="Century Gothic"/>
                        <a:ea typeface="+mn-ea"/>
                        <a:cs typeface="+mn-cs"/>
                      </a:endParaRPr>
                    </a:p>
                  </a:txBody>
                  <a:tcPr anchor="ctr"/>
                </a:tc>
                <a:tc>
                  <a:txBody>
                    <a:bodyPr/>
                    <a:lstStyle/>
                    <a:p>
                      <a:pPr algn="ctr" fontAlgn="b"/>
                      <a:r>
                        <a:rPr lang="en-US" sz="1600" b="1" i="0" u="none" strike="noStrike" kern="1200">
                          <a:solidFill>
                            <a:schemeClr val="tx1"/>
                          </a:solidFill>
                          <a:effectLst/>
                          <a:latin typeface="Century Gothic"/>
                          <a:ea typeface="+mn-ea"/>
                          <a:cs typeface="+mn-cs"/>
                        </a:rPr>
                        <a:t>5.3</a:t>
                      </a:r>
                    </a:p>
                  </a:txBody>
                  <a:tcPr anchor="ctr"/>
                </a:tc>
                <a:tc>
                  <a:txBody>
                    <a:bodyPr/>
                    <a:lstStyle/>
                    <a:p>
                      <a:pPr algn="ctr" fontAlgn="b"/>
                      <a:r>
                        <a:rPr lang="en-US" sz="1600" b="1" i="0" u="none" strike="noStrike" kern="1200">
                          <a:solidFill>
                            <a:schemeClr val="tx1"/>
                          </a:solidFill>
                          <a:effectLst/>
                          <a:latin typeface="Century Gothic"/>
                          <a:ea typeface="+mn-ea"/>
                          <a:cs typeface="+mn-cs"/>
                        </a:rPr>
                        <a:t>7.1</a:t>
                      </a:r>
                    </a:p>
                  </a:txBody>
                  <a:tcPr anchor="ctr"/>
                </a:tc>
                <a:extLst>
                  <a:ext uri="{0D108BD9-81ED-4DB2-BD59-A6C34878D82A}">
                    <a16:rowId xmlns:a16="http://schemas.microsoft.com/office/drawing/2014/main" val="716082995"/>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Number of times customer was called by the call center within the last 36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2.8</a:t>
                      </a:r>
                    </a:p>
                  </a:txBody>
                  <a:tcPr anchor="ctr"/>
                </a:tc>
                <a:extLst>
                  <a:ext uri="{0D108BD9-81ED-4DB2-BD59-A6C34878D82A}">
                    <a16:rowId xmlns:a16="http://schemas.microsoft.com/office/drawing/2014/main" val="4258692488"/>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times customer called into the call center within the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5.3</a:t>
                      </a:r>
                    </a:p>
                  </a:txBody>
                  <a:tcPr anchor="ctr"/>
                </a:tc>
                <a:extLst>
                  <a:ext uri="{0D108BD9-81ED-4DB2-BD59-A6C34878D82A}">
                    <a16:rowId xmlns:a16="http://schemas.microsoft.com/office/drawing/2014/main" val="2535949214"/>
                  </a:ext>
                </a:extLst>
              </a:tr>
            </a:tbl>
          </a:graphicData>
        </a:graphic>
      </p:graphicFrame>
      <p:sp>
        <p:nvSpPr>
          <p:cNvPr id="3" name="Rectangle 2">
            <a:extLst>
              <a:ext uri="{FF2B5EF4-FFF2-40B4-BE49-F238E27FC236}">
                <a16:creationId xmlns:a16="http://schemas.microsoft.com/office/drawing/2014/main" id="{159A2F1B-AD04-4A8F-8A0F-C922EBC39179}"/>
              </a:ext>
            </a:extLst>
          </p:cNvPr>
          <p:cNvSpPr/>
          <p:nvPr/>
        </p:nvSpPr>
        <p:spPr>
          <a:xfrm>
            <a:off x="269045" y="5928274"/>
            <a:ext cx="3199915" cy="246221"/>
          </a:xfrm>
          <a:prstGeom prst="rect">
            <a:avLst/>
          </a:prstGeom>
        </p:spPr>
        <p:txBody>
          <a:bodyPr wrap="none">
            <a:spAutoFit/>
          </a:bodyPr>
          <a:lstStyle/>
          <a:p>
            <a:pPr marL="171450" indent="-171450">
              <a:buFont typeface="Arial" panose="020B0604020202020204" pitchFamily="34" charset="0"/>
              <a:buChar char="•"/>
            </a:pPr>
            <a:r>
              <a:rPr lang="en-US" sz="1000"/>
              <a:t>Value denotes average of all customer in that segment</a:t>
            </a:r>
          </a:p>
        </p:txBody>
      </p:sp>
      <p:sp>
        <p:nvSpPr>
          <p:cNvPr id="11" name="Rectangle 10">
            <a:extLst>
              <a:ext uri="{FF2B5EF4-FFF2-40B4-BE49-F238E27FC236}">
                <a16:creationId xmlns:a16="http://schemas.microsoft.com/office/drawing/2014/main" id="{20F5B9C1-03BE-42E1-A209-A1180D35F2C7}"/>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spTree>
    <p:extLst>
      <p:ext uri="{BB962C8B-B14F-4D97-AF65-F5344CB8AC3E}">
        <p14:creationId xmlns:p14="http://schemas.microsoft.com/office/powerpoint/2010/main" val="273117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segment based on retention rate and margin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13</a:t>
            </a:fld>
            <a:endParaRPr lang="en-US"/>
          </a:p>
        </p:txBody>
      </p:sp>
      <p:grpSp>
        <p:nvGrpSpPr>
          <p:cNvPr id="78" name="Group 77">
            <a:extLst>
              <a:ext uri="{FF2B5EF4-FFF2-40B4-BE49-F238E27FC236}">
                <a16:creationId xmlns:a16="http://schemas.microsoft.com/office/drawing/2014/main" id="{7A2F2127-27B3-4ADA-993F-1DB9EA054EEF}"/>
              </a:ext>
            </a:extLst>
          </p:cNvPr>
          <p:cNvGrpSpPr/>
          <p:nvPr/>
        </p:nvGrpSpPr>
        <p:grpSpPr>
          <a:xfrm>
            <a:off x="302802" y="2145206"/>
            <a:ext cx="5599521" cy="4004764"/>
            <a:chOff x="503431" y="1932068"/>
            <a:chExt cx="6591618" cy="4862045"/>
          </a:xfrm>
        </p:grpSpPr>
        <p:sp>
          <p:nvSpPr>
            <p:cNvPr id="36" name="Rectangle 37">
              <a:extLst>
                <a:ext uri="{FF2B5EF4-FFF2-40B4-BE49-F238E27FC236}">
                  <a16:creationId xmlns:a16="http://schemas.microsoft.com/office/drawing/2014/main" id="{C96B3D9E-9B91-4F22-94CA-78EC672E517B}"/>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37" name="Text Box 6">
              <a:extLst>
                <a:ext uri="{FF2B5EF4-FFF2-40B4-BE49-F238E27FC236}">
                  <a16:creationId xmlns:a16="http://schemas.microsoft.com/office/drawing/2014/main" id="{A784718C-06E0-4DC5-9370-2D5562E3F5EE}"/>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38" name="Text Box 7">
              <a:extLst>
                <a:ext uri="{FF2B5EF4-FFF2-40B4-BE49-F238E27FC236}">
                  <a16:creationId xmlns:a16="http://schemas.microsoft.com/office/drawing/2014/main" id="{0D9E8541-96CB-48D8-A98E-E12AAD494839}"/>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39" name="Text Box 9">
              <a:extLst>
                <a:ext uri="{FF2B5EF4-FFF2-40B4-BE49-F238E27FC236}">
                  <a16:creationId xmlns:a16="http://schemas.microsoft.com/office/drawing/2014/main" id="{6B661E09-F928-45D7-950A-30D4254AC73C}"/>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40" name="Text Box 10">
              <a:extLst>
                <a:ext uri="{FF2B5EF4-FFF2-40B4-BE49-F238E27FC236}">
                  <a16:creationId xmlns:a16="http://schemas.microsoft.com/office/drawing/2014/main" id="{745487F1-5115-4D8B-AA5C-7AACE4BA9A67}"/>
                </a:ext>
              </a:extLst>
            </p:cNvPr>
            <p:cNvSpPr txBox="1">
              <a:spLocks noChangeArrowheads="1"/>
            </p:cNvSpPr>
            <p:nvPr/>
          </p:nvSpPr>
          <p:spPr bwMode="auto">
            <a:xfrm>
              <a:off x="503431" y="1932068"/>
              <a:ext cx="803071"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41" name="Straight Arrow Connector 30">
              <a:extLst>
                <a:ext uri="{FF2B5EF4-FFF2-40B4-BE49-F238E27FC236}">
                  <a16:creationId xmlns:a16="http://schemas.microsoft.com/office/drawing/2014/main" id="{A0B67922-D5EC-4FF5-8464-426289C59451}"/>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42" name="Straight Arrow Connector 31">
              <a:extLst>
                <a:ext uri="{FF2B5EF4-FFF2-40B4-BE49-F238E27FC236}">
                  <a16:creationId xmlns:a16="http://schemas.microsoft.com/office/drawing/2014/main" id="{BDBA864D-4417-4BC1-971E-0A4CACB9A0D8}"/>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43" name="Rectangle 42">
              <a:extLst>
                <a:ext uri="{FF2B5EF4-FFF2-40B4-BE49-F238E27FC236}">
                  <a16:creationId xmlns:a16="http://schemas.microsoft.com/office/drawing/2014/main" id="{97051CA7-BC14-48D4-AFEA-0AF99F5C12D2}"/>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4" name="Rectangle 38">
              <a:extLst>
                <a:ext uri="{FF2B5EF4-FFF2-40B4-BE49-F238E27FC236}">
                  <a16:creationId xmlns:a16="http://schemas.microsoft.com/office/drawing/2014/main" id="{EF97689D-C0F4-4E52-AE70-FF0D46E1B2A8}"/>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45" name="Rectangle 39">
              <a:extLst>
                <a:ext uri="{FF2B5EF4-FFF2-40B4-BE49-F238E27FC236}">
                  <a16:creationId xmlns:a16="http://schemas.microsoft.com/office/drawing/2014/main" id="{05E64483-8BC0-4584-9DFE-DFB1E7552039}"/>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31" name="TextBox 30">
              <a:extLst>
                <a:ext uri="{FF2B5EF4-FFF2-40B4-BE49-F238E27FC236}">
                  <a16:creationId xmlns:a16="http://schemas.microsoft.com/office/drawing/2014/main" id="{2B7DCC5F-1C05-45D0-BB12-FCB2DB3DD8D7}"/>
                </a:ext>
              </a:extLst>
            </p:cNvPr>
            <p:cNvSpPr txBox="1"/>
            <p:nvPr/>
          </p:nvSpPr>
          <p:spPr>
            <a:xfrm>
              <a:off x="1534509" y="2968316"/>
              <a:ext cx="2016199" cy="1046250"/>
            </a:xfrm>
            <a:prstGeom prst="rect">
              <a:avLst/>
            </a:prstGeom>
            <a:noFill/>
          </p:spPr>
          <p:txBody>
            <a:bodyPr wrap="square" rtlCol="0">
              <a:spAutoFit/>
            </a:bodyPr>
            <a:lstStyle/>
            <a:p>
              <a:pPr algn="ctr"/>
              <a:r>
                <a:rPr lang="en-US" sz="1600" b="1">
                  <a:latin typeface="Century Gothic" panose="020B0502020202020204" pitchFamily="34" charset="0"/>
                </a:rPr>
                <a:t>Question </a:t>
              </a:r>
            </a:p>
            <a:p>
              <a:pPr algn="ctr"/>
              <a:r>
                <a:rPr lang="en-US" sz="1600" b="1">
                  <a:latin typeface="Century Gothic" panose="020B0502020202020204" pitchFamily="34" charset="0"/>
                </a:rPr>
                <a:t>Marks</a:t>
              </a:r>
            </a:p>
            <a:p>
              <a:pPr algn="ctr"/>
              <a:r>
                <a:rPr lang="en-US" b="1">
                  <a:latin typeface="Century Gothic" panose="020B0502020202020204" pitchFamily="34" charset="0"/>
                </a:rPr>
                <a:t>(17%)</a:t>
              </a:r>
            </a:p>
          </p:txBody>
        </p:sp>
        <p:sp>
          <p:nvSpPr>
            <p:cNvPr id="32" name="TextBox 31">
              <a:extLst>
                <a:ext uri="{FF2B5EF4-FFF2-40B4-BE49-F238E27FC236}">
                  <a16:creationId xmlns:a16="http://schemas.microsoft.com/office/drawing/2014/main" id="{FAFF1E2D-33C3-41FB-BAA6-BA318F9CFB03}"/>
                </a:ext>
              </a:extLst>
            </p:cNvPr>
            <p:cNvSpPr txBox="1"/>
            <p:nvPr/>
          </p:nvSpPr>
          <p:spPr>
            <a:xfrm>
              <a:off x="3896199" y="2968232"/>
              <a:ext cx="2016199" cy="72327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a:p>
              <a:pPr algn="ctr">
                <a:spcBef>
                  <a:spcPts val="600"/>
                </a:spcBef>
                <a:spcAft>
                  <a:spcPct val="0"/>
                </a:spcAft>
                <a:defRPr/>
              </a:pPr>
              <a:r>
                <a:rPr lang="en-US" b="1" kern="0">
                  <a:solidFill>
                    <a:srgbClr val="000000"/>
                  </a:solidFill>
                  <a:latin typeface="Century Gothic" panose="020B0502020202020204" pitchFamily="34" charset="0"/>
                </a:rPr>
                <a:t>(33%)</a:t>
              </a:r>
            </a:p>
          </p:txBody>
        </p:sp>
        <p:sp>
          <p:nvSpPr>
            <p:cNvPr id="33" name="TextBox 32">
              <a:extLst>
                <a:ext uri="{FF2B5EF4-FFF2-40B4-BE49-F238E27FC236}">
                  <a16:creationId xmlns:a16="http://schemas.microsoft.com/office/drawing/2014/main" id="{8C09D666-294F-4533-940A-A2447DF5568F}"/>
                </a:ext>
              </a:extLst>
            </p:cNvPr>
            <p:cNvSpPr txBox="1"/>
            <p:nvPr/>
          </p:nvSpPr>
          <p:spPr>
            <a:xfrm>
              <a:off x="1550894" y="4946133"/>
              <a:ext cx="2016199" cy="646331"/>
            </a:xfrm>
            <a:prstGeom prst="rect">
              <a:avLst/>
            </a:prstGeom>
            <a:noFill/>
          </p:spPr>
          <p:txBody>
            <a:bodyPr wrap="square" rtlCol="0">
              <a:spAutoFit/>
            </a:bodyPr>
            <a:lstStyle/>
            <a:p>
              <a:pPr algn="ctr"/>
              <a:r>
                <a:rPr lang="en-US" b="1">
                  <a:latin typeface="Century Gothic" panose="020B0502020202020204" pitchFamily="34" charset="0"/>
                </a:rPr>
                <a:t>Dogs</a:t>
              </a:r>
            </a:p>
            <a:p>
              <a:pPr algn="ctr"/>
              <a:r>
                <a:rPr lang="en-US" b="1">
                  <a:latin typeface="Century Gothic" panose="020B0502020202020204" pitchFamily="34" charset="0"/>
                </a:rPr>
                <a:t>(34%)</a:t>
              </a:r>
            </a:p>
          </p:txBody>
        </p:sp>
        <p:sp>
          <p:nvSpPr>
            <p:cNvPr id="34" name="TextBox 33">
              <a:extLst>
                <a:ext uri="{FF2B5EF4-FFF2-40B4-BE49-F238E27FC236}">
                  <a16:creationId xmlns:a16="http://schemas.microsoft.com/office/drawing/2014/main" id="{0D33C06D-B4D8-492A-A160-D76B339B0FD0}"/>
                </a:ext>
              </a:extLst>
            </p:cNvPr>
            <p:cNvSpPr txBox="1"/>
            <p:nvPr/>
          </p:nvSpPr>
          <p:spPr>
            <a:xfrm>
              <a:off x="3903829" y="4946133"/>
              <a:ext cx="2016199" cy="72327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a:p>
              <a:pPr algn="ctr">
                <a:spcBef>
                  <a:spcPts val="600"/>
                </a:spcBef>
                <a:spcAft>
                  <a:spcPct val="0"/>
                </a:spcAft>
                <a:defRPr/>
              </a:pPr>
              <a:r>
                <a:rPr lang="en-US" b="1" kern="0">
                  <a:solidFill>
                    <a:srgbClr val="000000"/>
                  </a:solidFill>
                  <a:latin typeface="Century Gothic" panose="020B0502020202020204" pitchFamily="34" charset="0"/>
                </a:rPr>
                <a:t>(17%)</a:t>
              </a:r>
            </a:p>
          </p:txBody>
        </p:sp>
        <p:pic>
          <p:nvPicPr>
            <p:cNvPr id="5" name="Graphic 4" descr="Help">
              <a:extLst>
                <a:ext uri="{FF2B5EF4-FFF2-40B4-BE49-F238E27FC236}">
                  <a16:creationId xmlns:a16="http://schemas.microsoft.com/office/drawing/2014/main" id="{0AD62DEB-D9C3-4BEA-827F-C21F24608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2449" y="2465110"/>
              <a:ext cx="620320" cy="620320"/>
            </a:xfrm>
            <a:prstGeom prst="rect">
              <a:avLst/>
            </a:prstGeom>
          </p:spPr>
        </p:pic>
        <p:pic>
          <p:nvPicPr>
            <p:cNvPr id="46" name="Graphic 45" descr="Star">
              <a:extLst>
                <a:ext uri="{FF2B5EF4-FFF2-40B4-BE49-F238E27FC236}">
                  <a16:creationId xmlns:a16="http://schemas.microsoft.com/office/drawing/2014/main" id="{8CBF263F-2689-40E0-A05D-CF77C2A9B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7064" y="2478395"/>
              <a:ext cx="614468" cy="614468"/>
            </a:xfrm>
            <a:prstGeom prst="rect">
              <a:avLst/>
            </a:prstGeom>
          </p:spPr>
        </p:pic>
        <p:pic>
          <p:nvPicPr>
            <p:cNvPr id="48" name="Graphic 47" descr="Cow">
              <a:extLst>
                <a:ext uri="{FF2B5EF4-FFF2-40B4-BE49-F238E27FC236}">
                  <a16:creationId xmlns:a16="http://schemas.microsoft.com/office/drawing/2014/main" id="{2F810CB6-CC75-43B5-B60E-064842D247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0804" y="4337148"/>
              <a:ext cx="804987" cy="804987"/>
            </a:xfrm>
            <a:prstGeom prst="rect">
              <a:avLst/>
            </a:prstGeom>
          </p:spPr>
        </p:pic>
        <p:pic>
          <p:nvPicPr>
            <p:cNvPr id="50" name="Graphic 49" descr="Dog">
              <a:extLst>
                <a:ext uri="{FF2B5EF4-FFF2-40B4-BE49-F238E27FC236}">
                  <a16:creationId xmlns:a16="http://schemas.microsoft.com/office/drawing/2014/main" id="{0C17EE9B-7919-44EE-B322-30FDDBCBDC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19197" y="4414073"/>
              <a:ext cx="762000" cy="762000"/>
            </a:xfrm>
            <a:prstGeom prst="rect">
              <a:avLst/>
            </a:prstGeom>
          </p:spPr>
        </p:pic>
      </p:grpSp>
      <p:grpSp>
        <p:nvGrpSpPr>
          <p:cNvPr id="12" name="Group 11">
            <a:extLst>
              <a:ext uri="{FF2B5EF4-FFF2-40B4-BE49-F238E27FC236}">
                <a16:creationId xmlns:a16="http://schemas.microsoft.com/office/drawing/2014/main" id="{64E79BAD-058B-4E4C-A54C-3037D4B14253}"/>
              </a:ext>
            </a:extLst>
          </p:cNvPr>
          <p:cNvGrpSpPr/>
          <p:nvPr/>
        </p:nvGrpSpPr>
        <p:grpSpPr>
          <a:xfrm>
            <a:off x="5209767" y="2125994"/>
            <a:ext cx="6176555" cy="4028826"/>
            <a:chOff x="5674002" y="2125994"/>
            <a:chExt cx="6176555" cy="4028826"/>
          </a:xfrm>
        </p:grpSpPr>
        <p:pic>
          <p:nvPicPr>
            <p:cNvPr id="6" name="Graphic 5" descr="Chevron arrows">
              <a:extLst>
                <a:ext uri="{FF2B5EF4-FFF2-40B4-BE49-F238E27FC236}">
                  <a16:creationId xmlns:a16="http://schemas.microsoft.com/office/drawing/2014/main" id="{D3B3AB14-8146-45D0-9F45-C77FDC7A78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74002" y="3400677"/>
              <a:ext cx="914400" cy="914400"/>
            </a:xfrm>
            <a:prstGeom prst="rect">
              <a:avLst/>
            </a:prstGeom>
          </p:spPr>
        </p:pic>
        <p:grpSp>
          <p:nvGrpSpPr>
            <p:cNvPr id="30" name="Group 29">
              <a:extLst>
                <a:ext uri="{FF2B5EF4-FFF2-40B4-BE49-F238E27FC236}">
                  <a16:creationId xmlns:a16="http://schemas.microsoft.com/office/drawing/2014/main" id="{F00B9AC9-D394-408C-B129-6BF4DCB77196}"/>
                </a:ext>
              </a:extLst>
            </p:cNvPr>
            <p:cNvGrpSpPr/>
            <p:nvPr/>
          </p:nvGrpSpPr>
          <p:grpSpPr>
            <a:xfrm>
              <a:off x="6411676" y="2125994"/>
              <a:ext cx="5438881" cy="4028826"/>
              <a:chOff x="136634" y="1932068"/>
              <a:chExt cx="6958415" cy="4862045"/>
            </a:xfrm>
          </p:grpSpPr>
          <p:sp>
            <p:nvSpPr>
              <p:cNvPr id="47" name="Rectangle 37">
                <a:extLst>
                  <a:ext uri="{FF2B5EF4-FFF2-40B4-BE49-F238E27FC236}">
                    <a16:creationId xmlns:a16="http://schemas.microsoft.com/office/drawing/2014/main" id="{EBCD2A4B-ABF5-4F04-B45B-9A356959DC76}"/>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9" name="Text Box 6">
                <a:extLst>
                  <a:ext uri="{FF2B5EF4-FFF2-40B4-BE49-F238E27FC236}">
                    <a16:creationId xmlns:a16="http://schemas.microsoft.com/office/drawing/2014/main" id="{BAFAE8A0-5D81-4EE7-B9AF-039A3F64E515}"/>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51" name="Text Box 7">
                <a:extLst>
                  <a:ext uri="{FF2B5EF4-FFF2-40B4-BE49-F238E27FC236}">
                    <a16:creationId xmlns:a16="http://schemas.microsoft.com/office/drawing/2014/main" id="{08CA5349-5DEE-477E-8F3F-6D1BC3125D0A}"/>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52" name="Text Box 9">
                <a:extLst>
                  <a:ext uri="{FF2B5EF4-FFF2-40B4-BE49-F238E27FC236}">
                    <a16:creationId xmlns:a16="http://schemas.microsoft.com/office/drawing/2014/main" id="{712197F8-9C9E-45BA-94C8-8D420C079E70}"/>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53" name="Text Box 10">
                <a:extLst>
                  <a:ext uri="{FF2B5EF4-FFF2-40B4-BE49-F238E27FC236}">
                    <a16:creationId xmlns:a16="http://schemas.microsoft.com/office/drawing/2014/main" id="{F7264347-BFD6-4448-A378-5CE2921BDB0A}"/>
                  </a:ext>
                </a:extLst>
              </p:cNvPr>
              <p:cNvSpPr txBox="1">
                <a:spLocks noChangeArrowheads="1"/>
              </p:cNvSpPr>
              <p:nvPr/>
            </p:nvSpPr>
            <p:spPr bwMode="auto">
              <a:xfrm>
                <a:off x="136634" y="1932068"/>
                <a:ext cx="1169868" cy="378858"/>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54" name="Straight Arrow Connector 30">
                <a:extLst>
                  <a:ext uri="{FF2B5EF4-FFF2-40B4-BE49-F238E27FC236}">
                    <a16:creationId xmlns:a16="http://schemas.microsoft.com/office/drawing/2014/main" id="{C71365D4-0357-4F5F-B3EF-98EFCDB56B12}"/>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55" name="Straight Arrow Connector 31">
                <a:extLst>
                  <a:ext uri="{FF2B5EF4-FFF2-40B4-BE49-F238E27FC236}">
                    <a16:creationId xmlns:a16="http://schemas.microsoft.com/office/drawing/2014/main" id="{08EC2038-9700-4F88-B98C-0120A09322FB}"/>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56" name="Rectangle 55">
                <a:extLst>
                  <a:ext uri="{FF2B5EF4-FFF2-40B4-BE49-F238E27FC236}">
                    <a16:creationId xmlns:a16="http://schemas.microsoft.com/office/drawing/2014/main" id="{6CBB219B-7A5C-4BD1-9D0D-E94FE2CBCADA}"/>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7" name="Rectangle 38">
                <a:extLst>
                  <a:ext uri="{FF2B5EF4-FFF2-40B4-BE49-F238E27FC236}">
                    <a16:creationId xmlns:a16="http://schemas.microsoft.com/office/drawing/2014/main" id="{95C7ED2B-1CCF-4624-9A9B-4345CCDD7E04}"/>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8" name="Rectangle 39">
                <a:extLst>
                  <a:ext uri="{FF2B5EF4-FFF2-40B4-BE49-F238E27FC236}">
                    <a16:creationId xmlns:a16="http://schemas.microsoft.com/office/drawing/2014/main" id="{2AEFFDF0-CD6F-487D-9D99-88792578CA6D}"/>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9" name="TextBox 58">
                <a:extLst>
                  <a:ext uri="{FF2B5EF4-FFF2-40B4-BE49-F238E27FC236}">
                    <a16:creationId xmlns:a16="http://schemas.microsoft.com/office/drawing/2014/main" id="{854898AD-3890-4790-9F6B-F334743B2F6D}"/>
                  </a:ext>
                </a:extLst>
              </p:cNvPr>
              <p:cNvSpPr txBox="1"/>
              <p:nvPr/>
            </p:nvSpPr>
            <p:spPr>
              <a:xfrm>
                <a:off x="1534510" y="2968316"/>
                <a:ext cx="2016198" cy="780002"/>
              </a:xfrm>
              <a:prstGeom prst="rect">
                <a:avLst/>
              </a:prstGeom>
              <a:noFill/>
            </p:spPr>
            <p:txBody>
              <a:bodyPr wrap="square" rtlCol="0">
                <a:spAutoFit/>
              </a:bodyPr>
              <a:lstStyle/>
              <a:p>
                <a:pPr algn="ctr"/>
                <a:r>
                  <a:rPr lang="en-US" b="1">
                    <a:latin typeface="Century Gothic" panose="020B0502020202020204" pitchFamily="34" charset="0"/>
                  </a:rPr>
                  <a:t>Question Marks</a:t>
                </a:r>
              </a:p>
            </p:txBody>
          </p:sp>
          <p:sp>
            <p:nvSpPr>
              <p:cNvPr id="60" name="TextBox 59">
                <a:extLst>
                  <a:ext uri="{FF2B5EF4-FFF2-40B4-BE49-F238E27FC236}">
                    <a16:creationId xmlns:a16="http://schemas.microsoft.com/office/drawing/2014/main" id="{6A41C99B-D874-4F8F-AE37-0C2CCD5CB5B8}"/>
                  </a:ext>
                </a:extLst>
              </p:cNvPr>
              <p:cNvSpPr txBox="1"/>
              <p:nvPr/>
            </p:nvSpPr>
            <p:spPr>
              <a:xfrm>
                <a:off x="3896199" y="2968232"/>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p:txBody>
          </p:sp>
          <p:sp>
            <p:nvSpPr>
              <p:cNvPr id="61" name="TextBox 60">
                <a:extLst>
                  <a:ext uri="{FF2B5EF4-FFF2-40B4-BE49-F238E27FC236}">
                    <a16:creationId xmlns:a16="http://schemas.microsoft.com/office/drawing/2014/main" id="{9BB5C68A-BC73-4690-A2DA-36E94A83CD68}"/>
                  </a:ext>
                </a:extLst>
              </p:cNvPr>
              <p:cNvSpPr txBox="1"/>
              <p:nvPr/>
            </p:nvSpPr>
            <p:spPr>
              <a:xfrm>
                <a:off x="1550894" y="4946133"/>
                <a:ext cx="2016198" cy="445715"/>
              </a:xfrm>
              <a:prstGeom prst="rect">
                <a:avLst/>
              </a:prstGeom>
              <a:noFill/>
            </p:spPr>
            <p:txBody>
              <a:bodyPr wrap="square" rtlCol="0">
                <a:spAutoFit/>
              </a:bodyPr>
              <a:lstStyle/>
              <a:p>
                <a:pPr algn="ctr"/>
                <a:r>
                  <a:rPr lang="en-US" b="1">
                    <a:latin typeface="Century Gothic" panose="020B0502020202020204" pitchFamily="34" charset="0"/>
                  </a:rPr>
                  <a:t>Dogs</a:t>
                </a:r>
              </a:p>
            </p:txBody>
          </p:sp>
          <p:sp>
            <p:nvSpPr>
              <p:cNvPr id="62" name="TextBox 61">
                <a:extLst>
                  <a:ext uri="{FF2B5EF4-FFF2-40B4-BE49-F238E27FC236}">
                    <a16:creationId xmlns:a16="http://schemas.microsoft.com/office/drawing/2014/main" id="{7938A5F7-EFAD-46B9-A877-F1A30843EE3E}"/>
                  </a:ext>
                </a:extLst>
              </p:cNvPr>
              <p:cNvSpPr txBox="1"/>
              <p:nvPr/>
            </p:nvSpPr>
            <p:spPr>
              <a:xfrm>
                <a:off x="3903829" y="4946133"/>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p:txBody>
          </p:sp>
          <p:pic>
            <p:nvPicPr>
              <p:cNvPr id="63" name="Graphic 62" descr="Help">
                <a:extLst>
                  <a:ext uri="{FF2B5EF4-FFF2-40B4-BE49-F238E27FC236}">
                    <a16:creationId xmlns:a16="http://schemas.microsoft.com/office/drawing/2014/main" id="{53150BAE-8B5A-4022-A858-3DDFE68C7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32449" y="2465110"/>
                <a:ext cx="620320" cy="620320"/>
              </a:xfrm>
              <a:prstGeom prst="rect">
                <a:avLst/>
              </a:prstGeom>
            </p:spPr>
          </p:pic>
          <p:pic>
            <p:nvPicPr>
              <p:cNvPr id="64" name="Graphic 63" descr="Star">
                <a:extLst>
                  <a:ext uri="{FF2B5EF4-FFF2-40B4-BE49-F238E27FC236}">
                    <a16:creationId xmlns:a16="http://schemas.microsoft.com/office/drawing/2014/main" id="{7DD62CE8-0290-42F2-9A63-EAE6E9D4A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97064" y="2478395"/>
                <a:ext cx="614468" cy="614468"/>
              </a:xfrm>
              <a:prstGeom prst="rect">
                <a:avLst/>
              </a:prstGeom>
            </p:spPr>
          </p:pic>
          <p:pic>
            <p:nvPicPr>
              <p:cNvPr id="65" name="Graphic 64" descr="Cow">
                <a:extLst>
                  <a:ext uri="{FF2B5EF4-FFF2-40B4-BE49-F238E27FC236}">
                    <a16:creationId xmlns:a16="http://schemas.microsoft.com/office/drawing/2014/main" id="{5F29B7CB-2D0A-4EE9-BB1B-3B2CD8B826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0804" y="4337148"/>
                <a:ext cx="804987" cy="804987"/>
              </a:xfrm>
              <a:prstGeom prst="rect">
                <a:avLst/>
              </a:prstGeom>
            </p:spPr>
          </p:pic>
          <p:pic>
            <p:nvPicPr>
              <p:cNvPr id="66" name="Graphic 65" descr="Dog">
                <a:extLst>
                  <a:ext uri="{FF2B5EF4-FFF2-40B4-BE49-F238E27FC236}">
                    <a16:creationId xmlns:a16="http://schemas.microsoft.com/office/drawing/2014/main" id="{DA9BBF17-66F5-44B2-AE8D-27B1C5848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197" y="4414073"/>
                <a:ext cx="762000" cy="762000"/>
              </a:xfrm>
              <a:prstGeom prst="rect">
                <a:avLst/>
              </a:prstGeom>
            </p:spPr>
          </p:pic>
        </p:grpSp>
        <p:sp>
          <p:nvSpPr>
            <p:cNvPr id="10" name="Arrow: Right 9">
              <a:extLst>
                <a:ext uri="{FF2B5EF4-FFF2-40B4-BE49-F238E27FC236}">
                  <a16:creationId xmlns:a16="http://schemas.microsoft.com/office/drawing/2014/main" id="{323C767F-9E88-4713-A796-8A4A658037CD}"/>
                </a:ext>
              </a:extLst>
            </p:cNvPr>
            <p:cNvSpPr/>
            <p:nvPr/>
          </p:nvSpPr>
          <p:spPr>
            <a:xfrm>
              <a:off x="8992441" y="4586780"/>
              <a:ext cx="421976" cy="366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C7F3E42F-1173-47CD-B9D4-E51B16C173C9}"/>
                </a:ext>
              </a:extLst>
            </p:cNvPr>
            <p:cNvSpPr/>
            <p:nvPr/>
          </p:nvSpPr>
          <p:spPr>
            <a:xfrm>
              <a:off x="9047436" y="2955883"/>
              <a:ext cx="421976" cy="366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6435A472-0096-4015-9D83-DE78F85523FD}"/>
                </a:ext>
              </a:extLst>
            </p:cNvPr>
            <p:cNvSpPr/>
            <p:nvPr/>
          </p:nvSpPr>
          <p:spPr>
            <a:xfrm>
              <a:off x="8253680" y="3693988"/>
              <a:ext cx="347510" cy="3693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Up 68">
              <a:extLst>
                <a:ext uri="{FF2B5EF4-FFF2-40B4-BE49-F238E27FC236}">
                  <a16:creationId xmlns:a16="http://schemas.microsoft.com/office/drawing/2014/main" id="{BE2403C7-16F2-42BE-B2F2-D74884A551DD}"/>
                </a:ext>
              </a:extLst>
            </p:cNvPr>
            <p:cNvSpPr/>
            <p:nvPr/>
          </p:nvSpPr>
          <p:spPr>
            <a:xfrm>
              <a:off x="9982200" y="3681620"/>
              <a:ext cx="347510" cy="3693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descr="Trophy">
            <a:extLst>
              <a:ext uri="{FF2B5EF4-FFF2-40B4-BE49-F238E27FC236}">
                <a16:creationId xmlns:a16="http://schemas.microsoft.com/office/drawing/2014/main" id="{55D1532A-35F8-47C3-8D49-8093B6256E4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04730" y="2130896"/>
            <a:ext cx="914400" cy="914400"/>
          </a:xfrm>
          <a:prstGeom prst="rect">
            <a:avLst/>
          </a:prstGeom>
        </p:spPr>
      </p:pic>
      <p:sp>
        <p:nvSpPr>
          <p:cNvPr id="67" name="Rectangle 66">
            <a:extLst>
              <a:ext uri="{FF2B5EF4-FFF2-40B4-BE49-F238E27FC236}">
                <a16:creationId xmlns:a16="http://schemas.microsoft.com/office/drawing/2014/main" id="{7BC5B406-4961-47B1-9EDC-52B467EB9DE5}"/>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89658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lifetime value for 4 segments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14</a:t>
            </a:fld>
            <a:endParaRPr lang="en-US"/>
          </a:p>
        </p:txBody>
      </p:sp>
      <p:grpSp>
        <p:nvGrpSpPr>
          <p:cNvPr id="78" name="Group 77">
            <a:extLst>
              <a:ext uri="{FF2B5EF4-FFF2-40B4-BE49-F238E27FC236}">
                <a16:creationId xmlns:a16="http://schemas.microsoft.com/office/drawing/2014/main" id="{7A2F2127-27B3-4ADA-993F-1DB9EA054EEF}"/>
              </a:ext>
            </a:extLst>
          </p:cNvPr>
          <p:cNvGrpSpPr/>
          <p:nvPr/>
        </p:nvGrpSpPr>
        <p:grpSpPr>
          <a:xfrm>
            <a:off x="274663" y="2145206"/>
            <a:ext cx="5599521" cy="4004764"/>
            <a:chOff x="503431" y="1932068"/>
            <a:chExt cx="6591618" cy="4862045"/>
          </a:xfrm>
        </p:grpSpPr>
        <p:sp>
          <p:nvSpPr>
            <p:cNvPr id="36" name="Rectangle 37">
              <a:extLst>
                <a:ext uri="{FF2B5EF4-FFF2-40B4-BE49-F238E27FC236}">
                  <a16:creationId xmlns:a16="http://schemas.microsoft.com/office/drawing/2014/main" id="{C96B3D9E-9B91-4F22-94CA-78EC672E517B}"/>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37" name="Text Box 6">
              <a:extLst>
                <a:ext uri="{FF2B5EF4-FFF2-40B4-BE49-F238E27FC236}">
                  <a16:creationId xmlns:a16="http://schemas.microsoft.com/office/drawing/2014/main" id="{A784718C-06E0-4DC5-9370-2D5562E3F5EE}"/>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38" name="Text Box 7">
              <a:extLst>
                <a:ext uri="{FF2B5EF4-FFF2-40B4-BE49-F238E27FC236}">
                  <a16:creationId xmlns:a16="http://schemas.microsoft.com/office/drawing/2014/main" id="{0D9E8541-96CB-48D8-A98E-E12AAD494839}"/>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39" name="Text Box 9">
              <a:extLst>
                <a:ext uri="{FF2B5EF4-FFF2-40B4-BE49-F238E27FC236}">
                  <a16:creationId xmlns:a16="http://schemas.microsoft.com/office/drawing/2014/main" id="{6B661E09-F928-45D7-950A-30D4254AC73C}"/>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40" name="Text Box 10">
              <a:extLst>
                <a:ext uri="{FF2B5EF4-FFF2-40B4-BE49-F238E27FC236}">
                  <a16:creationId xmlns:a16="http://schemas.microsoft.com/office/drawing/2014/main" id="{745487F1-5115-4D8B-AA5C-7AACE4BA9A67}"/>
                </a:ext>
              </a:extLst>
            </p:cNvPr>
            <p:cNvSpPr txBox="1">
              <a:spLocks noChangeArrowheads="1"/>
            </p:cNvSpPr>
            <p:nvPr/>
          </p:nvSpPr>
          <p:spPr bwMode="auto">
            <a:xfrm>
              <a:off x="503431" y="1932068"/>
              <a:ext cx="803071"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41" name="Straight Arrow Connector 30">
              <a:extLst>
                <a:ext uri="{FF2B5EF4-FFF2-40B4-BE49-F238E27FC236}">
                  <a16:creationId xmlns:a16="http://schemas.microsoft.com/office/drawing/2014/main" id="{A0B67922-D5EC-4FF5-8464-426289C59451}"/>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42" name="Straight Arrow Connector 31">
              <a:extLst>
                <a:ext uri="{FF2B5EF4-FFF2-40B4-BE49-F238E27FC236}">
                  <a16:creationId xmlns:a16="http://schemas.microsoft.com/office/drawing/2014/main" id="{BDBA864D-4417-4BC1-971E-0A4CACB9A0D8}"/>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43" name="Rectangle 42">
              <a:extLst>
                <a:ext uri="{FF2B5EF4-FFF2-40B4-BE49-F238E27FC236}">
                  <a16:creationId xmlns:a16="http://schemas.microsoft.com/office/drawing/2014/main" id="{97051CA7-BC14-48D4-AFEA-0AF99F5C12D2}"/>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4" name="Rectangle 38">
              <a:extLst>
                <a:ext uri="{FF2B5EF4-FFF2-40B4-BE49-F238E27FC236}">
                  <a16:creationId xmlns:a16="http://schemas.microsoft.com/office/drawing/2014/main" id="{EF97689D-C0F4-4E52-AE70-FF0D46E1B2A8}"/>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45" name="Rectangle 39">
              <a:extLst>
                <a:ext uri="{FF2B5EF4-FFF2-40B4-BE49-F238E27FC236}">
                  <a16:creationId xmlns:a16="http://schemas.microsoft.com/office/drawing/2014/main" id="{05E64483-8BC0-4584-9DFE-DFB1E7552039}"/>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31" name="TextBox 30">
              <a:extLst>
                <a:ext uri="{FF2B5EF4-FFF2-40B4-BE49-F238E27FC236}">
                  <a16:creationId xmlns:a16="http://schemas.microsoft.com/office/drawing/2014/main" id="{2B7DCC5F-1C05-45D0-BB12-FCB2DB3DD8D7}"/>
                </a:ext>
              </a:extLst>
            </p:cNvPr>
            <p:cNvSpPr txBox="1"/>
            <p:nvPr/>
          </p:nvSpPr>
          <p:spPr>
            <a:xfrm>
              <a:off x="1534509" y="2968316"/>
              <a:ext cx="2016199" cy="1046250"/>
            </a:xfrm>
            <a:prstGeom prst="rect">
              <a:avLst/>
            </a:prstGeom>
            <a:noFill/>
          </p:spPr>
          <p:txBody>
            <a:bodyPr wrap="square" rtlCol="0">
              <a:spAutoFit/>
            </a:bodyPr>
            <a:lstStyle/>
            <a:p>
              <a:pPr algn="ctr"/>
              <a:r>
                <a:rPr lang="en-US" sz="1600" b="1">
                  <a:latin typeface="Century Gothic" panose="020B0502020202020204" pitchFamily="34" charset="0"/>
                </a:rPr>
                <a:t>Question </a:t>
              </a:r>
            </a:p>
            <a:p>
              <a:pPr algn="ctr"/>
              <a:r>
                <a:rPr lang="en-US" sz="1600" b="1">
                  <a:latin typeface="Century Gothic" panose="020B0502020202020204" pitchFamily="34" charset="0"/>
                </a:rPr>
                <a:t>Marks</a:t>
              </a:r>
            </a:p>
            <a:p>
              <a:pPr algn="ctr"/>
              <a:r>
                <a:rPr lang="en-US" b="1">
                  <a:latin typeface="Century Gothic" panose="020B0502020202020204" pitchFamily="34" charset="0"/>
                </a:rPr>
                <a:t>($371)</a:t>
              </a:r>
            </a:p>
          </p:txBody>
        </p:sp>
        <p:sp>
          <p:nvSpPr>
            <p:cNvPr id="32" name="TextBox 31">
              <a:extLst>
                <a:ext uri="{FF2B5EF4-FFF2-40B4-BE49-F238E27FC236}">
                  <a16:creationId xmlns:a16="http://schemas.microsoft.com/office/drawing/2014/main" id="{FAFF1E2D-33C3-41FB-BAA6-BA318F9CFB03}"/>
                </a:ext>
              </a:extLst>
            </p:cNvPr>
            <p:cNvSpPr txBox="1"/>
            <p:nvPr/>
          </p:nvSpPr>
          <p:spPr>
            <a:xfrm>
              <a:off x="3896199" y="2968231"/>
              <a:ext cx="2016199" cy="878103"/>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a:p>
              <a:pPr algn="ctr">
                <a:spcBef>
                  <a:spcPts val="600"/>
                </a:spcBef>
                <a:spcAft>
                  <a:spcPct val="0"/>
                </a:spcAft>
                <a:defRPr/>
              </a:pPr>
              <a:r>
                <a:rPr lang="en-US" b="1" kern="0">
                  <a:solidFill>
                    <a:srgbClr val="000000"/>
                  </a:solidFill>
                  <a:latin typeface="Century Gothic" panose="020B0502020202020204" pitchFamily="34" charset="0"/>
                </a:rPr>
                <a:t>($1,742)</a:t>
              </a:r>
            </a:p>
          </p:txBody>
        </p:sp>
        <p:sp>
          <p:nvSpPr>
            <p:cNvPr id="33" name="TextBox 32">
              <a:extLst>
                <a:ext uri="{FF2B5EF4-FFF2-40B4-BE49-F238E27FC236}">
                  <a16:creationId xmlns:a16="http://schemas.microsoft.com/office/drawing/2014/main" id="{8C09D666-294F-4533-940A-A2447DF5568F}"/>
                </a:ext>
              </a:extLst>
            </p:cNvPr>
            <p:cNvSpPr txBox="1"/>
            <p:nvPr/>
          </p:nvSpPr>
          <p:spPr>
            <a:xfrm>
              <a:off x="1550895" y="4946133"/>
              <a:ext cx="2016199" cy="784688"/>
            </a:xfrm>
            <a:prstGeom prst="rect">
              <a:avLst/>
            </a:prstGeom>
            <a:noFill/>
          </p:spPr>
          <p:txBody>
            <a:bodyPr wrap="square" rtlCol="0">
              <a:spAutoFit/>
            </a:bodyPr>
            <a:lstStyle/>
            <a:p>
              <a:pPr algn="ctr"/>
              <a:r>
                <a:rPr lang="en-US" b="1">
                  <a:latin typeface="Century Gothic" panose="020B0502020202020204" pitchFamily="34" charset="0"/>
                </a:rPr>
                <a:t>Dogs</a:t>
              </a:r>
            </a:p>
            <a:p>
              <a:pPr algn="ctr"/>
              <a:r>
                <a:rPr lang="en-US" b="1">
                  <a:latin typeface="Century Gothic" panose="020B0502020202020204" pitchFamily="34" charset="0"/>
                </a:rPr>
                <a:t>($111)</a:t>
              </a:r>
            </a:p>
          </p:txBody>
        </p:sp>
        <p:sp>
          <p:nvSpPr>
            <p:cNvPr id="34" name="TextBox 33">
              <a:extLst>
                <a:ext uri="{FF2B5EF4-FFF2-40B4-BE49-F238E27FC236}">
                  <a16:creationId xmlns:a16="http://schemas.microsoft.com/office/drawing/2014/main" id="{0D33C06D-B4D8-492A-A160-D76B339B0FD0}"/>
                </a:ext>
              </a:extLst>
            </p:cNvPr>
            <p:cNvSpPr txBox="1"/>
            <p:nvPr/>
          </p:nvSpPr>
          <p:spPr>
            <a:xfrm>
              <a:off x="3903829" y="4946133"/>
              <a:ext cx="2016199" cy="878103"/>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a:p>
              <a:pPr algn="ctr">
                <a:spcBef>
                  <a:spcPts val="600"/>
                </a:spcBef>
                <a:spcAft>
                  <a:spcPct val="0"/>
                </a:spcAft>
                <a:defRPr/>
              </a:pPr>
              <a:r>
                <a:rPr lang="en-US" b="1" kern="0">
                  <a:solidFill>
                    <a:srgbClr val="000000"/>
                  </a:solidFill>
                  <a:latin typeface="Century Gothic" panose="020B0502020202020204" pitchFamily="34" charset="0"/>
                </a:rPr>
                <a:t>($738)</a:t>
              </a:r>
            </a:p>
          </p:txBody>
        </p:sp>
        <p:pic>
          <p:nvPicPr>
            <p:cNvPr id="5" name="Graphic 4" descr="Help">
              <a:extLst>
                <a:ext uri="{FF2B5EF4-FFF2-40B4-BE49-F238E27FC236}">
                  <a16:creationId xmlns:a16="http://schemas.microsoft.com/office/drawing/2014/main" id="{0AD62DEB-D9C3-4BEA-827F-C21F24608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2449" y="2465110"/>
              <a:ext cx="620320" cy="620320"/>
            </a:xfrm>
            <a:prstGeom prst="rect">
              <a:avLst/>
            </a:prstGeom>
          </p:spPr>
        </p:pic>
        <p:pic>
          <p:nvPicPr>
            <p:cNvPr id="46" name="Graphic 45" descr="Star">
              <a:extLst>
                <a:ext uri="{FF2B5EF4-FFF2-40B4-BE49-F238E27FC236}">
                  <a16:creationId xmlns:a16="http://schemas.microsoft.com/office/drawing/2014/main" id="{8CBF263F-2689-40E0-A05D-CF77C2A9B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7064" y="2478395"/>
              <a:ext cx="614468" cy="614468"/>
            </a:xfrm>
            <a:prstGeom prst="rect">
              <a:avLst/>
            </a:prstGeom>
          </p:spPr>
        </p:pic>
        <p:pic>
          <p:nvPicPr>
            <p:cNvPr id="48" name="Graphic 47" descr="Cow">
              <a:extLst>
                <a:ext uri="{FF2B5EF4-FFF2-40B4-BE49-F238E27FC236}">
                  <a16:creationId xmlns:a16="http://schemas.microsoft.com/office/drawing/2014/main" id="{2F810CB6-CC75-43B5-B60E-064842D247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0804" y="4337148"/>
              <a:ext cx="804987" cy="804987"/>
            </a:xfrm>
            <a:prstGeom prst="rect">
              <a:avLst/>
            </a:prstGeom>
          </p:spPr>
        </p:pic>
        <p:pic>
          <p:nvPicPr>
            <p:cNvPr id="50" name="Graphic 49" descr="Dog">
              <a:extLst>
                <a:ext uri="{FF2B5EF4-FFF2-40B4-BE49-F238E27FC236}">
                  <a16:creationId xmlns:a16="http://schemas.microsoft.com/office/drawing/2014/main" id="{0C17EE9B-7919-44EE-B322-30FDDBCBDC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19197" y="4414073"/>
              <a:ext cx="762000" cy="762000"/>
            </a:xfrm>
            <a:prstGeom prst="rect">
              <a:avLst/>
            </a:prstGeom>
          </p:spPr>
        </p:pic>
      </p:grpSp>
      <p:pic>
        <p:nvPicPr>
          <p:cNvPr id="6" name="Graphic 5" descr="Chevron arrows">
            <a:extLst>
              <a:ext uri="{FF2B5EF4-FFF2-40B4-BE49-F238E27FC236}">
                <a16:creationId xmlns:a16="http://schemas.microsoft.com/office/drawing/2014/main" id="{D3B3AB14-8146-45D0-9F45-C77FDC7A78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81628" y="3398380"/>
            <a:ext cx="960691" cy="912752"/>
          </a:xfrm>
          <a:prstGeom prst="rect">
            <a:avLst/>
          </a:prstGeom>
        </p:spPr>
      </p:pic>
      <p:grpSp>
        <p:nvGrpSpPr>
          <p:cNvPr id="30" name="Group 29">
            <a:extLst>
              <a:ext uri="{FF2B5EF4-FFF2-40B4-BE49-F238E27FC236}">
                <a16:creationId xmlns:a16="http://schemas.microsoft.com/office/drawing/2014/main" id="{F00B9AC9-D394-408C-B129-6BF4DCB77196}"/>
              </a:ext>
            </a:extLst>
          </p:cNvPr>
          <p:cNvGrpSpPr/>
          <p:nvPr/>
        </p:nvGrpSpPr>
        <p:grpSpPr>
          <a:xfrm>
            <a:off x="5956646" y="2125994"/>
            <a:ext cx="5714221" cy="4021566"/>
            <a:chOff x="136634" y="1932068"/>
            <a:chExt cx="6958415" cy="4862045"/>
          </a:xfrm>
        </p:grpSpPr>
        <p:sp>
          <p:nvSpPr>
            <p:cNvPr id="47" name="Rectangle 37">
              <a:extLst>
                <a:ext uri="{FF2B5EF4-FFF2-40B4-BE49-F238E27FC236}">
                  <a16:creationId xmlns:a16="http://schemas.microsoft.com/office/drawing/2014/main" id="{EBCD2A4B-ABF5-4F04-B45B-9A356959DC76}"/>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1" name="Text Box 7">
              <a:extLst>
                <a:ext uri="{FF2B5EF4-FFF2-40B4-BE49-F238E27FC236}">
                  <a16:creationId xmlns:a16="http://schemas.microsoft.com/office/drawing/2014/main" id="{08CA5349-5DEE-477E-8F3F-6D1BC3125D0A}"/>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52" name="Text Box 9">
              <a:extLst>
                <a:ext uri="{FF2B5EF4-FFF2-40B4-BE49-F238E27FC236}">
                  <a16:creationId xmlns:a16="http://schemas.microsoft.com/office/drawing/2014/main" id="{712197F8-9C9E-45BA-94C8-8D420C079E70}"/>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53" name="Text Box 10">
              <a:extLst>
                <a:ext uri="{FF2B5EF4-FFF2-40B4-BE49-F238E27FC236}">
                  <a16:creationId xmlns:a16="http://schemas.microsoft.com/office/drawing/2014/main" id="{F7264347-BFD6-4448-A378-5CE2921BDB0A}"/>
                </a:ext>
              </a:extLst>
            </p:cNvPr>
            <p:cNvSpPr txBox="1">
              <a:spLocks noChangeArrowheads="1"/>
            </p:cNvSpPr>
            <p:nvPr/>
          </p:nvSpPr>
          <p:spPr bwMode="auto">
            <a:xfrm>
              <a:off x="136634" y="1932068"/>
              <a:ext cx="1169868" cy="378858"/>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54" name="Straight Arrow Connector 30">
              <a:extLst>
                <a:ext uri="{FF2B5EF4-FFF2-40B4-BE49-F238E27FC236}">
                  <a16:creationId xmlns:a16="http://schemas.microsoft.com/office/drawing/2014/main" id="{C71365D4-0357-4F5F-B3EF-98EFCDB56B12}"/>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55" name="Straight Arrow Connector 31">
              <a:extLst>
                <a:ext uri="{FF2B5EF4-FFF2-40B4-BE49-F238E27FC236}">
                  <a16:creationId xmlns:a16="http://schemas.microsoft.com/office/drawing/2014/main" id="{08EC2038-9700-4F88-B98C-0120A09322FB}"/>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56" name="Rectangle 55">
              <a:extLst>
                <a:ext uri="{FF2B5EF4-FFF2-40B4-BE49-F238E27FC236}">
                  <a16:creationId xmlns:a16="http://schemas.microsoft.com/office/drawing/2014/main" id="{6CBB219B-7A5C-4BD1-9D0D-E94FE2CBCADA}"/>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7" name="Rectangle 38">
              <a:extLst>
                <a:ext uri="{FF2B5EF4-FFF2-40B4-BE49-F238E27FC236}">
                  <a16:creationId xmlns:a16="http://schemas.microsoft.com/office/drawing/2014/main" id="{95C7ED2B-1CCF-4624-9A9B-4345CCDD7E04}"/>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8" name="Rectangle 39">
              <a:extLst>
                <a:ext uri="{FF2B5EF4-FFF2-40B4-BE49-F238E27FC236}">
                  <a16:creationId xmlns:a16="http://schemas.microsoft.com/office/drawing/2014/main" id="{2AEFFDF0-CD6F-487D-9D99-88792578CA6D}"/>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9" name="TextBox 58">
              <a:extLst>
                <a:ext uri="{FF2B5EF4-FFF2-40B4-BE49-F238E27FC236}">
                  <a16:creationId xmlns:a16="http://schemas.microsoft.com/office/drawing/2014/main" id="{854898AD-3890-4790-9F6B-F334743B2F6D}"/>
                </a:ext>
              </a:extLst>
            </p:cNvPr>
            <p:cNvSpPr txBox="1"/>
            <p:nvPr/>
          </p:nvSpPr>
          <p:spPr>
            <a:xfrm>
              <a:off x="1534510" y="2968316"/>
              <a:ext cx="2016198" cy="780002"/>
            </a:xfrm>
            <a:prstGeom prst="rect">
              <a:avLst/>
            </a:prstGeom>
            <a:noFill/>
          </p:spPr>
          <p:txBody>
            <a:bodyPr wrap="square" rtlCol="0">
              <a:spAutoFit/>
            </a:bodyPr>
            <a:lstStyle/>
            <a:p>
              <a:pPr algn="ctr"/>
              <a:r>
                <a:rPr lang="en-US" b="1">
                  <a:latin typeface="Century Gothic" panose="020B0502020202020204" pitchFamily="34" charset="0"/>
                </a:rPr>
                <a:t>Question Marks</a:t>
              </a:r>
            </a:p>
          </p:txBody>
        </p:sp>
        <p:sp>
          <p:nvSpPr>
            <p:cNvPr id="60" name="TextBox 59">
              <a:extLst>
                <a:ext uri="{FF2B5EF4-FFF2-40B4-BE49-F238E27FC236}">
                  <a16:creationId xmlns:a16="http://schemas.microsoft.com/office/drawing/2014/main" id="{6A41C99B-D874-4F8F-AE37-0C2CCD5CB5B8}"/>
                </a:ext>
              </a:extLst>
            </p:cNvPr>
            <p:cNvSpPr txBox="1"/>
            <p:nvPr/>
          </p:nvSpPr>
          <p:spPr>
            <a:xfrm>
              <a:off x="3896199" y="2968232"/>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p:txBody>
        </p:sp>
        <p:sp>
          <p:nvSpPr>
            <p:cNvPr id="61" name="TextBox 60">
              <a:extLst>
                <a:ext uri="{FF2B5EF4-FFF2-40B4-BE49-F238E27FC236}">
                  <a16:creationId xmlns:a16="http://schemas.microsoft.com/office/drawing/2014/main" id="{9BB5C68A-BC73-4690-A2DA-36E94A83CD68}"/>
                </a:ext>
              </a:extLst>
            </p:cNvPr>
            <p:cNvSpPr txBox="1"/>
            <p:nvPr/>
          </p:nvSpPr>
          <p:spPr>
            <a:xfrm>
              <a:off x="1550894" y="4946133"/>
              <a:ext cx="2016198" cy="445715"/>
            </a:xfrm>
            <a:prstGeom prst="rect">
              <a:avLst/>
            </a:prstGeom>
            <a:noFill/>
          </p:spPr>
          <p:txBody>
            <a:bodyPr wrap="square" rtlCol="0">
              <a:spAutoFit/>
            </a:bodyPr>
            <a:lstStyle/>
            <a:p>
              <a:pPr algn="ctr"/>
              <a:r>
                <a:rPr lang="en-US" b="1">
                  <a:latin typeface="Century Gothic" panose="020B0502020202020204" pitchFamily="34" charset="0"/>
                </a:rPr>
                <a:t>Dogs</a:t>
              </a:r>
            </a:p>
          </p:txBody>
        </p:sp>
        <p:sp>
          <p:nvSpPr>
            <p:cNvPr id="62" name="TextBox 61">
              <a:extLst>
                <a:ext uri="{FF2B5EF4-FFF2-40B4-BE49-F238E27FC236}">
                  <a16:creationId xmlns:a16="http://schemas.microsoft.com/office/drawing/2014/main" id="{7938A5F7-EFAD-46B9-A877-F1A30843EE3E}"/>
                </a:ext>
              </a:extLst>
            </p:cNvPr>
            <p:cNvSpPr txBox="1"/>
            <p:nvPr/>
          </p:nvSpPr>
          <p:spPr>
            <a:xfrm>
              <a:off x="3903829" y="4946133"/>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p:txBody>
        </p:sp>
        <p:pic>
          <p:nvPicPr>
            <p:cNvPr id="63" name="Graphic 62" descr="Help">
              <a:extLst>
                <a:ext uri="{FF2B5EF4-FFF2-40B4-BE49-F238E27FC236}">
                  <a16:creationId xmlns:a16="http://schemas.microsoft.com/office/drawing/2014/main" id="{53150BAE-8B5A-4022-A858-3DDFE68C7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32449" y="2465110"/>
              <a:ext cx="620320" cy="620320"/>
            </a:xfrm>
            <a:prstGeom prst="rect">
              <a:avLst/>
            </a:prstGeom>
          </p:spPr>
        </p:pic>
        <p:pic>
          <p:nvPicPr>
            <p:cNvPr id="64" name="Graphic 63" descr="Star">
              <a:extLst>
                <a:ext uri="{FF2B5EF4-FFF2-40B4-BE49-F238E27FC236}">
                  <a16:creationId xmlns:a16="http://schemas.microsoft.com/office/drawing/2014/main" id="{7DD62CE8-0290-42F2-9A63-EAE6E9D4A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97064" y="2478395"/>
              <a:ext cx="614468" cy="614468"/>
            </a:xfrm>
            <a:prstGeom prst="rect">
              <a:avLst/>
            </a:prstGeom>
          </p:spPr>
        </p:pic>
        <p:pic>
          <p:nvPicPr>
            <p:cNvPr id="65" name="Graphic 64" descr="Cow">
              <a:extLst>
                <a:ext uri="{FF2B5EF4-FFF2-40B4-BE49-F238E27FC236}">
                  <a16:creationId xmlns:a16="http://schemas.microsoft.com/office/drawing/2014/main" id="{5F29B7CB-2D0A-4EE9-BB1B-3B2CD8B826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0804" y="4337148"/>
              <a:ext cx="804987" cy="804987"/>
            </a:xfrm>
            <a:prstGeom prst="rect">
              <a:avLst/>
            </a:prstGeom>
          </p:spPr>
        </p:pic>
        <p:pic>
          <p:nvPicPr>
            <p:cNvPr id="66" name="Graphic 65" descr="Dog">
              <a:extLst>
                <a:ext uri="{FF2B5EF4-FFF2-40B4-BE49-F238E27FC236}">
                  <a16:creationId xmlns:a16="http://schemas.microsoft.com/office/drawing/2014/main" id="{DA9BBF17-66F5-44B2-AE8D-27B1C5848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197" y="4414073"/>
              <a:ext cx="762000" cy="762000"/>
            </a:xfrm>
            <a:prstGeom prst="rect">
              <a:avLst/>
            </a:prstGeom>
          </p:spPr>
        </p:pic>
        <p:sp>
          <p:nvSpPr>
            <p:cNvPr id="49" name="Text Box 6">
              <a:extLst>
                <a:ext uri="{FF2B5EF4-FFF2-40B4-BE49-F238E27FC236}">
                  <a16:creationId xmlns:a16="http://schemas.microsoft.com/office/drawing/2014/main" id="{BAFAE8A0-5D81-4EE7-B9AF-039A3F64E515}"/>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grpSp>
      <p:sp>
        <p:nvSpPr>
          <p:cNvPr id="10" name="Arrow: Right 9">
            <a:extLst>
              <a:ext uri="{FF2B5EF4-FFF2-40B4-BE49-F238E27FC236}">
                <a16:creationId xmlns:a16="http://schemas.microsoft.com/office/drawing/2014/main" id="{323C767F-9E88-4713-A796-8A4A658037CD}"/>
              </a:ext>
            </a:extLst>
          </p:cNvPr>
          <p:cNvSpPr/>
          <p:nvPr/>
        </p:nvSpPr>
        <p:spPr>
          <a:xfrm>
            <a:off x="8555988" y="4696747"/>
            <a:ext cx="661052" cy="224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C7F3E42F-1173-47CD-B9D4-E51B16C173C9}"/>
              </a:ext>
            </a:extLst>
          </p:cNvPr>
          <p:cNvSpPr/>
          <p:nvPr/>
        </p:nvSpPr>
        <p:spPr>
          <a:xfrm>
            <a:off x="8614514" y="3008149"/>
            <a:ext cx="706130" cy="231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6435A472-0096-4015-9D83-DE78F85523FD}"/>
              </a:ext>
            </a:extLst>
          </p:cNvPr>
          <p:cNvSpPr/>
          <p:nvPr/>
        </p:nvSpPr>
        <p:spPr>
          <a:xfrm>
            <a:off x="7878575" y="3636613"/>
            <a:ext cx="208783" cy="57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Trophy">
            <a:extLst>
              <a:ext uri="{FF2B5EF4-FFF2-40B4-BE49-F238E27FC236}">
                <a16:creationId xmlns:a16="http://schemas.microsoft.com/office/drawing/2014/main" id="{55D1532A-35F8-47C3-8D49-8093B6256E4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76867" y="2114383"/>
            <a:ext cx="914400" cy="914400"/>
          </a:xfrm>
          <a:prstGeom prst="rect">
            <a:avLst/>
          </a:prstGeom>
        </p:spPr>
      </p:pic>
      <p:sp>
        <p:nvSpPr>
          <p:cNvPr id="3" name="Rectangle 2">
            <a:extLst>
              <a:ext uri="{FF2B5EF4-FFF2-40B4-BE49-F238E27FC236}">
                <a16:creationId xmlns:a16="http://schemas.microsoft.com/office/drawing/2014/main" id="{FA905A48-A8C5-42D8-9D49-A2EFF553A0A0}"/>
              </a:ext>
            </a:extLst>
          </p:cNvPr>
          <p:cNvSpPr/>
          <p:nvPr/>
        </p:nvSpPr>
        <p:spPr>
          <a:xfrm>
            <a:off x="8087358" y="3739323"/>
            <a:ext cx="787454"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+$260</a:t>
            </a:r>
          </a:p>
        </p:txBody>
      </p:sp>
      <p:sp>
        <p:nvSpPr>
          <p:cNvPr id="67" name="Rectangle 66">
            <a:extLst>
              <a:ext uri="{FF2B5EF4-FFF2-40B4-BE49-F238E27FC236}">
                <a16:creationId xmlns:a16="http://schemas.microsoft.com/office/drawing/2014/main" id="{6246817A-E7B6-4AB1-BFC8-E917E580664C}"/>
              </a:ext>
            </a:extLst>
          </p:cNvPr>
          <p:cNvSpPr/>
          <p:nvPr/>
        </p:nvSpPr>
        <p:spPr>
          <a:xfrm>
            <a:off x="8497025" y="2568526"/>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+$1,371</a:t>
            </a:r>
          </a:p>
        </p:txBody>
      </p:sp>
      <p:sp>
        <p:nvSpPr>
          <p:cNvPr id="70" name="Rectangle 69">
            <a:extLst>
              <a:ext uri="{FF2B5EF4-FFF2-40B4-BE49-F238E27FC236}">
                <a16:creationId xmlns:a16="http://schemas.microsoft.com/office/drawing/2014/main" id="{9E118259-FFBB-40B5-A8BB-C6CF22FAF5DF}"/>
              </a:ext>
            </a:extLst>
          </p:cNvPr>
          <p:cNvSpPr/>
          <p:nvPr/>
        </p:nvSpPr>
        <p:spPr>
          <a:xfrm>
            <a:off x="8424210" y="4967309"/>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+$627</a:t>
            </a:r>
          </a:p>
        </p:txBody>
      </p:sp>
      <p:sp>
        <p:nvSpPr>
          <p:cNvPr id="71" name="Rectangle 70">
            <a:extLst>
              <a:ext uri="{FF2B5EF4-FFF2-40B4-BE49-F238E27FC236}">
                <a16:creationId xmlns:a16="http://schemas.microsoft.com/office/drawing/2014/main" id="{4DB14846-8129-4DF1-9484-ECFBDD5FB1A1}"/>
              </a:ext>
            </a:extLst>
          </p:cNvPr>
          <p:cNvSpPr/>
          <p:nvPr/>
        </p:nvSpPr>
        <p:spPr>
          <a:xfrm>
            <a:off x="9946908" y="3755996"/>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+$1,004</a:t>
            </a:r>
          </a:p>
        </p:txBody>
      </p:sp>
      <p:sp>
        <p:nvSpPr>
          <p:cNvPr id="74" name="Arrow: Up 73">
            <a:extLst>
              <a:ext uri="{FF2B5EF4-FFF2-40B4-BE49-F238E27FC236}">
                <a16:creationId xmlns:a16="http://schemas.microsoft.com/office/drawing/2014/main" id="{0B5EAFF5-6499-4B65-A0B1-0E894C52CC54}"/>
              </a:ext>
            </a:extLst>
          </p:cNvPr>
          <p:cNvSpPr/>
          <p:nvPr/>
        </p:nvSpPr>
        <p:spPr>
          <a:xfrm>
            <a:off x="9690205" y="3635816"/>
            <a:ext cx="208783" cy="57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F90D347-AA00-4A0D-AA53-2290B52C22E1}"/>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5721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E84B9694-1BA1-4B01-A010-252F372B5EEE}"/>
              </a:ext>
            </a:extLst>
          </p:cNvPr>
          <p:cNvGraphicFramePr>
            <a:graphicFrameLocks noGrp="1"/>
          </p:cNvGraphicFramePr>
          <p:nvPr>
            <p:extLst>
              <p:ext uri="{D42A27DB-BD31-4B8C-83A1-F6EECF244321}">
                <p14:modId xmlns:p14="http://schemas.microsoft.com/office/powerpoint/2010/main" val="3827963703"/>
              </p:ext>
            </p:extLst>
          </p:nvPr>
        </p:nvGraphicFramePr>
        <p:xfrm>
          <a:off x="206910" y="1876885"/>
          <a:ext cx="11710180" cy="4416880"/>
        </p:xfrm>
        <a:graphic>
          <a:graphicData uri="http://schemas.openxmlformats.org/drawingml/2006/table">
            <a:tbl>
              <a:tblPr firstRow="1" bandRow="1">
                <a:tableStyleId>{5C22544A-7EE6-4342-B048-85BDC9FD1C3A}</a:tableStyleId>
              </a:tblPr>
              <a:tblGrid>
                <a:gridCol w="1587937">
                  <a:extLst>
                    <a:ext uri="{9D8B030D-6E8A-4147-A177-3AD203B41FA5}">
                      <a16:colId xmlns:a16="http://schemas.microsoft.com/office/drawing/2014/main" val="269428507"/>
                    </a:ext>
                  </a:extLst>
                </a:gridCol>
                <a:gridCol w="1572919">
                  <a:extLst>
                    <a:ext uri="{9D8B030D-6E8A-4147-A177-3AD203B41FA5}">
                      <a16:colId xmlns:a16="http://schemas.microsoft.com/office/drawing/2014/main" val="194729223"/>
                    </a:ext>
                  </a:extLst>
                </a:gridCol>
                <a:gridCol w="1130309">
                  <a:extLst>
                    <a:ext uri="{9D8B030D-6E8A-4147-A177-3AD203B41FA5}">
                      <a16:colId xmlns:a16="http://schemas.microsoft.com/office/drawing/2014/main" val="1812537969"/>
                    </a:ext>
                  </a:extLst>
                </a:gridCol>
                <a:gridCol w="1483803">
                  <a:extLst>
                    <a:ext uri="{9D8B030D-6E8A-4147-A177-3AD203B41FA5}">
                      <a16:colId xmlns:a16="http://schemas.microsoft.com/office/drawing/2014/main" val="3360470961"/>
                    </a:ext>
                  </a:extLst>
                </a:gridCol>
                <a:gridCol w="1483803">
                  <a:extLst>
                    <a:ext uri="{9D8B030D-6E8A-4147-A177-3AD203B41FA5}">
                      <a16:colId xmlns:a16="http://schemas.microsoft.com/office/drawing/2014/main" val="3879942267"/>
                    </a:ext>
                  </a:extLst>
                </a:gridCol>
                <a:gridCol w="1483803">
                  <a:extLst>
                    <a:ext uri="{9D8B030D-6E8A-4147-A177-3AD203B41FA5}">
                      <a16:colId xmlns:a16="http://schemas.microsoft.com/office/drawing/2014/main" val="1837801928"/>
                    </a:ext>
                  </a:extLst>
                </a:gridCol>
                <a:gridCol w="1483803">
                  <a:extLst>
                    <a:ext uri="{9D8B030D-6E8A-4147-A177-3AD203B41FA5}">
                      <a16:colId xmlns:a16="http://schemas.microsoft.com/office/drawing/2014/main" val="2170135549"/>
                    </a:ext>
                  </a:extLst>
                </a:gridCol>
                <a:gridCol w="1483803">
                  <a:extLst>
                    <a:ext uri="{9D8B030D-6E8A-4147-A177-3AD203B41FA5}">
                      <a16:colId xmlns:a16="http://schemas.microsoft.com/office/drawing/2014/main" val="1424708548"/>
                    </a:ext>
                  </a:extLst>
                </a:gridCol>
              </a:tblGrid>
              <a:tr h="883376">
                <a:tc>
                  <a:txBody>
                    <a:bodyPr/>
                    <a:lstStyle/>
                    <a:p>
                      <a:pPr algn="ctr"/>
                      <a:r>
                        <a:rPr lang="en-US" sz="1400">
                          <a:latin typeface="Century Gothic" panose="020B0502020202020204" pitchFamily="34" charset="0"/>
                        </a:rPr>
                        <a:t>Segment</a:t>
                      </a:r>
                    </a:p>
                  </a:txBody>
                  <a:tcPr anchor="b"/>
                </a:tc>
                <a:tc>
                  <a:txBody>
                    <a:bodyPr/>
                    <a:lstStyle/>
                    <a:p>
                      <a:pPr algn="ctr"/>
                      <a:r>
                        <a:rPr lang="en-US" sz="1400">
                          <a:latin typeface="Century Gothic" panose="020B0502020202020204" pitchFamily="34" charset="0"/>
                        </a:rPr>
                        <a:t>Majority Age Group</a:t>
                      </a:r>
                    </a:p>
                  </a:txBody>
                  <a:tcPr anchor="b"/>
                </a:tc>
                <a:tc>
                  <a:txBody>
                    <a:bodyPr/>
                    <a:lstStyle/>
                    <a:p>
                      <a:pPr algn="ctr"/>
                      <a:r>
                        <a:rPr lang="en-US" sz="1400">
                          <a:latin typeface="Century Gothic" panose="020B0502020202020204" pitchFamily="34" charset="0"/>
                        </a:rPr>
                        <a:t>Email ID Provided</a:t>
                      </a:r>
                    </a:p>
                  </a:txBody>
                  <a:tcPr anchor="b"/>
                </a:tc>
                <a:tc>
                  <a:txBody>
                    <a:bodyPr/>
                    <a:lstStyle/>
                    <a:p>
                      <a:pPr algn="ctr"/>
                      <a:r>
                        <a:rPr lang="en-US" sz="1400">
                          <a:latin typeface="Century Gothic" panose="020B0502020202020204" pitchFamily="34" charset="0"/>
                        </a:rPr>
                        <a:t>Avg Call In</a:t>
                      </a:r>
                    </a:p>
                  </a:txBody>
                  <a:tcPr anchor="b"/>
                </a:tc>
                <a:tc>
                  <a:txBody>
                    <a:bodyPr/>
                    <a:lstStyle/>
                    <a:p>
                      <a:pPr algn="ctr"/>
                      <a:r>
                        <a:rPr lang="en-US" sz="1400">
                          <a:latin typeface="Century Gothic" panose="020B0502020202020204" pitchFamily="34" charset="0"/>
                        </a:rPr>
                        <a:t>Avg Call Out</a:t>
                      </a:r>
                    </a:p>
                  </a:txBody>
                  <a:tcPr anchor="b"/>
                </a:tc>
                <a:tc>
                  <a:txBody>
                    <a:bodyPr/>
                    <a:lstStyle/>
                    <a:p>
                      <a:pPr algn="ctr"/>
                      <a:r>
                        <a:rPr lang="en-US" sz="1400">
                          <a:latin typeface="Century Gothic" panose="020B0502020202020204" pitchFamily="34" charset="0"/>
                        </a:rPr>
                        <a:t>Average Purchase Interval</a:t>
                      </a:r>
                    </a:p>
                  </a:txBody>
                  <a:tcPr anchor="b"/>
                </a:tc>
                <a:tc>
                  <a:txBody>
                    <a:bodyPr/>
                    <a:lstStyle/>
                    <a:p>
                      <a:pPr algn="ctr"/>
                      <a:r>
                        <a:rPr lang="en-US" sz="1400">
                          <a:latin typeface="Century Gothic" panose="020B0502020202020204" pitchFamily="34" charset="0"/>
                        </a:rPr>
                        <a:t>Customer since*</a:t>
                      </a:r>
                    </a:p>
                  </a:txBody>
                  <a:tcPr anchor="b"/>
                </a:tc>
                <a:tc>
                  <a:txBody>
                    <a:bodyPr/>
                    <a:lstStyle/>
                    <a:p>
                      <a:pPr algn="ctr"/>
                      <a:r>
                        <a:rPr lang="en-US" sz="1400">
                          <a:latin typeface="Century Gothic" panose="020B0502020202020204" pitchFamily="34" charset="0"/>
                        </a:rPr>
                        <a:t>Last transaction*</a:t>
                      </a:r>
                    </a:p>
                  </a:txBody>
                  <a:tcPr anchor="b"/>
                </a:tc>
                <a:extLst>
                  <a:ext uri="{0D108BD9-81ED-4DB2-BD59-A6C34878D82A}">
                    <a16:rowId xmlns:a16="http://schemas.microsoft.com/office/drawing/2014/main" val="1632837274"/>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(55%)</a:t>
                      </a:r>
                    </a:p>
                  </a:txBody>
                  <a:tcPr anchor="ctr"/>
                </a:tc>
                <a:tc>
                  <a:txBody>
                    <a:bodyPr/>
                    <a:lstStyle/>
                    <a:p>
                      <a:pPr algn="ctr"/>
                      <a:r>
                        <a:rPr lang="en-US" sz="1600" b="1">
                          <a:latin typeface="Century Gothic" panose="020B0502020202020204" pitchFamily="34" charset="0"/>
                        </a:rPr>
                        <a:t>6.1</a:t>
                      </a:r>
                    </a:p>
                  </a:txBody>
                  <a:tcPr anchor="ctr"/>
                </a:tc>
                <a:tc>
                  <a:txBody>
                    <a:bodyPr/>
                    <a:lstStyle/>
                    <a:p>
                      <a:pPr algn="ctr"/>
                      <a:r>
                        <a:rPr lang="en-US" sz="1600" b="1">
                          <a:latin typeface="Century Gothic" panose="020B0502020202020204" pitchFamily="34" charset="0"/>
                        </a:rPr>
                        <a:t>3.1</a:t>
                      </a:r>
                    </a:p>
                  </a:txBody>
                  <a:tcPr anchor="ctr"/>
                </a:tc>
                <a:tc>
                  <a:txBody>
                    <a:bodyPr/>
                    <a:lstStyle/>
                    <a:p>
                      <a:pPr algn="ctr"/>
                      <a:r>
                        <a:rPr lang="en-US" sz="1600" b="1">
                          <a:latin typeface="Century Gothic" panose="020B0502020202020204" pitchFamily="34" charset="0"/>
                        </a:rPr>
                        <a:t>1.6 months</a:t>
                      </a:r>
                    </a:p>
                  </a:txBody>
                  <a:tcPr anchor="ctr"/>
                </a:tc>
                <a:tc>
                  <a:txBody>
                    <a:bodyPr/>
                    <a:lstStyle/>
                    <a:p>
                      <a:pPr algn="ctr"/>
                      <a:r>
                        <a:rPr lang="en-US" sz="1600" b="1">
                          <a:latin typeface="Century Gothic" panose="020B0502020202020204" pitchFamily="34" charset="0"/>
                        </a:rPr>
                        <a:t>7.5 years</a:t>
                      </a:r>
                    </a:p>
                  </a:txBody>
                  <a:tcPr anchor="ctr"/>
                </a:tc>
                <a:tc>
                  <a:txBody>
                    <a:bodyPr/>
                    <a:lstStyle/>
                    <a:p>
                      <a:pPr algn="ctr"/>
                      <a:r>
                        <a:rPr lang="en-US" sz="1600" b="1">
                          <a:latin typeface="Century Gothic" panose="020B0502020202020204" pitchFamily="34" charset="0"/>
                        </a:rPr>
                        <a:t>1.1 months</a:t>
                      </a:r>
                    </a:p>
                  </a:txBody>
                  <a:tcPr anchor="ctr"/>
                </a:tc>
                <a:extLst>
                  <a:ext uri="{0D108BD9-81ED-4DB2-BD59-A6C34878D82A}">
                    <a16:rowId xmlns:a16="http://schemas.microsoft.com/office/drawing/2014/main" val="3634806121"/>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(54%)</a:t>
                      </a:r>
                    </a:p>
                  </a:txBody>
                  <a:tcPr anchor="ctr"/>
                </a:tc>
                <a:tc>
                  <a:txBody>
                    <a:bodyPr/>
                    <a:lstStyle/>
                    <a:p>
                      <a:pPr algn="ctr"/>
                      <a:r>
                        <a:rPr lang="en-US" sz="1600" b="1">
                          <a:latin typeface="Century Gothic" panose="020B0502020202020204" pitchFamily="34" charset="0"/>
                        </a:rPr>
                        <a:t>4.2</a:t>
                      </a:r>
                    </a:p>
                  </a:txBody>
                  <a:tcPr anchor="ctr"/>
                </a:tc>
                <a:tc>
                  <a:txBody>
                    <a:bodyPr/>
                    <a:lstStyle/>
                    <a:p>
                      <a:pPr algn="ctr"/>
                      <a:r>
                        <a:rPr lang="en-US" sz="1600" b="1">
                          <a:latin typeface="Century Gothic" panose="020B0502020202020204" pitchFamily="34" charset="0"/>
                        </a:rPr>
                        <a:t>2.2</a:t>
                      </a:r>
                    </a:p>
                  </a:txBody>
                  <a:tcPr anchor="ctr"/>
                </a:tc>
                <a:tc>
                  <a:txBody>
                    <a:bodyPr/>
                    <a:lstStyle/>
                    <a:p>
                      <a:pPr algn="ctr"/>
                      <a:r>
                        <a:rPr lang="en-US" sz="1600" b="1">
                          <a:latin typeface="Century Gothic" panose="020B0502020202020204" pitchFamily="34" charset="0"/>
                        </a:rPr>
                        <a:t>5.9 months</a:t>
                      </a:r>
                    </a:p>
                  </a:txBody>
                  <a:tcPr anchor="ctr"/>
                </a:tc>
                <a:tc>
                  <a:txBody>
                    <a:bodyPr/>
                    <a:lstStyle/>
                    <a:p>
                      <a:pPr algn="ctr"/>
                      <a:r>
                        <a:rPr lang="en-US" sz="1600" b="1">
                          <a:latin typeface="Century Gothic" panose="020B0502020202020204" pitchFamily="34" charset="0"/>
                        </a:rPr>
                        <a:t>5.2 years</a:t>
                      </a:r>
                    </a:p>
                  </a:txBody>
                  <a:tcPr anchor="ctr"/>
                </a:tc>
                <a:tc>
                  <a:txBody>
                    <a:bodyPr/>
                    <a:lstStyle/>
                    <a:p>
                      <a:pPr algn="ctr"/>
                      <a:r>
                        <a:rPr lang="en-US" sz="1600" b="1">
                          <a:latin typeface="Century Gothic" panose="020B0502020202020204" pitchFamily="34" charset="0"/>
                        </a:rPr>
                        <a:t>4.1 months</a:t>
                      </a:r>
                    </a:p>
                  </a:txBody>
                  <a:tcPr anchor="ctr"/>
                </a:tc>
                <a:extLst>
                  <a:ext uri="{0D108BD9-81ED-4DB2-BD59-A6C34878D82A}">
                    <a16:rowId xmlns:a16="http://schemas.microsoft.com/office/drawing/2014/main" val="3442682390"/>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(53%)</a:t>
                      </a:r>
                    </a:p>
                  </a:txBody>
                  <a:tcPr anchor="ctr"/>
                </a:tc>
                <a:tc>
                  <a:txBody>
                    <a:bodyPr/>
                    <a:lstStyle/>
                    <a:p>
                      <a:pPr algn="ctr"/>
                      <a:r>
                        <a:rPr lang="en-US" sz="1600" b="1">
                          <a:latin typeface="Century Gothic" panose="020B0502020202020204" pitchFamily="34" charset="0"/>
                        </a:rPr>
                        <a:t>11.9</a:t>
                      </a:r>
                    </a:p>
                  </a:txBody>
                  <a:tcPr anchor="ctr"/>
                </a:tc>
                <a:tc>
                  <a:txBody>
                    <a:bodyPr/>
                    <a:lstStyle/>
                    <a:p>
                      <a:pPr algn="ctr"/>
                      <a:r>
                        <a:rPr lang="en-US" sz="1600" b="1">
                          <a:latin typeface="Century Gothic" panose="020B0502020202020204" pitchFamily="34" charset="0"/>
                        </a:rPr>
                        <a:t>1.9</a:t>
                      </a:r>
                    </a:p>
                  </a:txBody>
                  <a:tcPr anchor="ctr"/>
                </a:tc>
                <a:tc>
                  <a:txBody>
                    <a:bodyPr/>
                    <a:lstStyle/>
                    <a:p>
                      <a:pPr algn="ctr"/>
                      <a:r>
                        <a:rPr lang="en-US" sz="1600" b="1">
                          <a:latin typeface="Century Gothic" panose="020B0502020202020204" pitchFamily="34" charset="0"/>
                        </a:rPr>
                        <a:t>4.4 months</a:t>
                      </a:r>
                    </a:p>
                  </a:txBody>
                  <a:tcPr anchor="ctr"/>
                </a:tc>
                <a:tc>
                  <a:txBody>
                    <a:bodyPr/>
                    <a:lstStyle/>
                    <a:p>
                      <a:pPr algn="ctr"/>
                      <a:r>
                        <a:rPr lang="en-US" sz="1600" b="1">
                          <a:latin typeface="Century Gothic" panose="020B0502020202020204" pitchFamily="34" charset="0"/>
                        </a:rPr>
                        <a:t>4.9 years</a:t>
                      </a:r>
                    </a:p>
                  </a:txBody>
                  <a:tcPr anchor="ctr"/>
                </a:tc>
                <a:tc>
                  <a:txBody>
                    <a:bodyPr/>
                    <a:lstStyle/>
                    <a:p>
                      <a:pPr algn="ctr"/>
                      <a:r>
                        <a:rPr lang="en-US" sz="1600" b="1">
                          <a:latin typeface="Century Gothic" panose="020B0502020202020204" pitchFamily="34" charset="0"/>
                        </a:rPr>
                        <a:t>1.2 months</a:t>
                      </a:r>
                    </a:p>
                  </a:txBody>
                  <a:tcPr anchor="ctr"/>
                </a:tc>
                <a:extLst>
                  <a:ext uri="{0D108BD9-81ED-4DB2-BD59-A6C34878D82A}">
                    <a16:rowId xmlns:a16="http://schemas.microsoft.com/office/drawing/2014/main" val="1079201786"/>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45-54 years</a:t>
                      </a:r>
                    </a:p>
                  </a:txBody>
                  <a:tcPr anchor="ctr"/>
                </a:tc>
                <a:tc>
                  <a:txBody>
                    <a:bodyPr/>
                    <a:lstStyle/>
                    <a:p>
                      <a:pPr algn="ctr"/>
                      <a:r>
                        <a:rPr lang="en-US" sz="1600" b="1">
                          <a:latin typeface="Century Gothic" panose="020B0502020202020204" pitchFamily="34" charset="0"/>
                        </a:rPr>
                        <a:t>No  (53%)</a:t>
                      </a:r>
                    </a:p>
                  </a:txBody>
                  <a:tcPr anchor="ctr"/>
                </a:tc>
                <a:tc>
                  <a:txBody>
                    <a:bodyPr/>
                    <a:lstStyle/>
                    <a:p>
                      <a:pPr algn="ctr"/>
                      <a:r>
                        <a:rPr lang="en-US" sz="1600" b="1">
                          <a:latin typeface="Century Gothic" panose="020B0502020202020204" pitchFamily="34" charset="0"/>
                        </a:rPr>
                        <a:t>9.1</a:t>
                      </a:r>
                    </a:p>
                  </a:txBody>
                  <a:tcPr anchor="ctr"/>
                </a:tc>
                <a:tc>
                  <a:txBody>
                    <a:bodyPr/>
                    <a:lstStyle/>
                    <a:p>
                      <a:pPr algn="ctr"/>
                      <a:r>
                        <a:rPr lang="en-US" sz="1600" b="1">
                          <a:latin typeface="Century Gothic" panose="020B0502020202020204" pitchFamily="34" charset="0"/>
                        </a:rPr>
                        <a:t>1.5</a:t>
                      </a:r>
                    </a:p>
                  </a:txBody>
                  <a:tcPr anchor="ctr"/>
                </a:tc>
                <a:tc>
                  <a:txBody>
                    <a:bodyPr/>
                    <a:lstStyle/>
                    <a:p>
                      <a:pPr algn="ctr"/>
                      <a:r>
                        <a:rPr lang="en-US" sz="1600" b="1">
                          <a:latin typeface="Century Gothic" panose="020B0502020202020204" pitchFamily="34" charset="0"/>
                        </a:rPr>
                        <a:t>8.1 months</a:t>
                      </a:r>
                    </a:p>
                  </a:txBody>
                  <a:tcPr anchor="ctr"/>
                </a:tc>
                <a:tc>
                  <a:txBody>
                    <a:bodyPr/>
                    <a:lstStyle/>
                    <a:p>
                      <a:pPr algn="ctr"/>
                      <a:r>
                        <a:rPr lang="en-US" sz="1600" b="1">
                          <a:latin typeface="Century Gothic" panose="020B0502020202020204" pitchFamily="34" charset="0"/>
                        </a:rPr>
                        <a:t>3.6 years</a:t>
                      </a:r>
                    </a:p>
                  </a:txBody>
                  <a:tcPr anchor="ctr"/>
                </a:tc>
                <a:tc>
                  <a:txBody>
                    <a:bodyPr/>
                    <a:lstStyle/>
                    <a:p>
                      <a:pPr algn="ctr"/>
                      <a:r>
                        <a:rPr lang="en-US" sz="1600" b="1">
                          <a:latin typeface="Century Gothic" panose="020B0502020202020204" pitchFamily="34" charset="0"/>
                        </a:rPr>
                        <a:t>4.9 months</a:t>
                      </a:r>
                    </a:p>
                  </a:txBody>
                  <a:tcPr anchor="ctr"/>
                </a:tc>
                <a:extLst>
                  <a:ext uri="{0D108BD9-81ED-4DB2-BD59-A6C34878D82A}">
                    <a16:rowId xmlns:a16="http://schemas.microsoft.com/office/drawing/2014/main" val="2576317347"/>
                  </a:ext>
                </a:extLst>
              </a:tr>
            </a:tbl>
          </a:graphicData>
        </a:graphic>
      </p:graphicFrame>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Profile</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15</a:t>
            </a:fld>
            <a:endParaRPr lang="en-US"/>
          </a:p>
        </p:txBody>
      </p:sp>
      <p:pic>
        <p:nvPicPr>
          <p:cNvPr id="11" name="Graphic 10" descr="Help">
            <a:extLst>
              <a:ext uri="{FF2B5EF4-FFF2-40B4-BE49-F238E27FC236}">
                <a16:creationId xmlns:a16="http://schemas.microsoft.com/office/drawing/2014/main" id="{CCA889D9-FE8B-4254-8D94-83EF2C9EC7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848" y="4608609"/>
            <a:ext cx="620320" cy="620320"/>
          </a:xfrm>
          <a:prstGeom prst="rect">
            <a:avLst/>
          </a:prstGeom>
        </p:spPr>
      </p:pic>
      <p:pic>
        <p:nvPicPr>
          <p:cNvPr id="12" name="Graphic 11" descr="Star">
            <a:extLst>
              <a:ext uri="{FF2B5EF4-FFF2-40B4-BE49-F238E27FC236}">
                <a16:creationId xmlns:a16="http://schemas.microsoft.com/office/drawing/2014/main" id="{5363DC40-AF4D-46DE-9172-79DFFF04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356" y="2834760"/>
            <a:ext cx="614468" cy="614468"/>
          </a:xfrm>
          <a:prstGeom prst="rect">
            <a:avLst/>
          </a:prstGeom>
        </p:spPr>
      </p:pic>
      <p:pic>
        <p:nvPicPr>
          <p:cNvPr id="13" name="Graphic 12" descr="Dog">
            <a:extLst>
              <a:ext uri="{FF2B5EF4-FFF2-40B4-BE49-F238E27FC236}">
                <a16:creationId xmlns:a16="http://schemas.microsoft.com/office/drawing/2014/main" id="{A81F3E9B-486D-4908-84FC-2C6F97B52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590" y="5422125"/>
            <a:ext cx="762000" cy="762000"/>
          </a:xfrm>
          <a:prstGeom prst="rect">
            <a:avLst/>
          </a:prstGeom>
        </p:spPr>
      </p:pic>
      <p:pic>
        <p:nvPicPr>
          <p:cNvPr id="14" name="Graphic 13" descr="Cow">
            <a:extLst>
              <a:ext uri="{FF2B5EF4-FFF2-40B4-BE49-F238E27FC236}">
                <a16:creationId xmlns:a16="http://schemas.microsoft.com/office/drawing/2014/main" id="{F75D251B-3D6D-482F-ABE3-8B340AF16B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2590" y="3642424"/>
            <a:ext cx="804987" cy="804987"/>
          </a:xfrm>
          <a:prstGeom prst="rect">
            <a:avLst/>
          </a:prstGeom>
        </p:spPr>
      </p:pic>
      <p:sp>
        <p:nvSpPr>
          <p:cNvPr id="6" name="TextBox 5">
            <a:extLst>
              <a:ext uri="{FF2B5EF4-FFF2-40B4-BE49-F238E27FC236}">
                <a16:creationId xmlns:a16="http://schemas.microsoft.com/office/drawing/2014/main" id="{42648972-96D7-4371-A373-FC63D428D2D5}"/>
              </a:ext>
            </a:extLst>
          </p:cNvPr>
          <p:cNvSpPr txBox="1"/>
          <p:nvPr/>
        </p:nvSpPr>
        <p:spPr>
          <a:xfrm>
            <a:off x="240909" y="6441838"/>
            <a:ext cx="5576795" cy="246221"/>
          </a:xfrm>
          <a:prstGeom prst="rect">
            <a:avLst/>
          </a:prstGeom>
          <a:noFill/>
        </p:spPr>
        <p:txBody>
          <a:bodyPr wrap="square" rtlCol="0">
            <a:spAutoFit/>
          </a:bodyPr>
          <a:lstStyle/>
          <a:p>
            <a:r>
              <a:rPr lang="en-US" sz="1000"/>
              <a:t>* - Value denotes average of all customer in that segment</a:t>
            </a:r>
          </a:p>
        </p:txBody>
      </p:sp>
      <p:grpSp>
        <p:nvGrpSpPr>
          <p:cNvPr id="28" name="Group 27">
            <a:extLst>
              <a:ext uri="{FF2B5EF4-FFF2-40B4-BE49-F238E27FC236}">
                <a16:creationId xmlns:a16="http://schemas.microsoft.com/office/drawing/2014/main" id="{441BB749-E135-4850-B2F9-24A1D2ECC554}"/>
              </a:ext>
            </a:extLst>
          </p:cNvPr>
          <p:cNvGrpSpPr/>
          <p:nvPr/>
        </p:nvGrpSpPr>
        <p:grpSpPr>
          <a:xfrm>
            <a:off x="5082007" y="2039731"/>
            <a:ext cx="411521" cy="355512"/>
            <a:chOff x="1239825" y="1133145"/>
            <a:chExt cx="1305039" cy="1089469"/>
          </a:xfrm>
          <a:solidFill>
            <a:schemeClr val="accent5">
              <a:lumMod val="75000"/>
            </a:schemeClr>
          </a:solidFill>
        </p:grpSpPr>
        <p:pic>
          <p:nvPicPr>
            <p:cNvPr id="29" name="Picture 28">
              <a:extLst>
                <a:ext uri="{FF2B5EF4-FFF2-40B4-BE49-F238E27FC236}">
                  <a16:creationId xmlns:a16="http://schemas.microsoft.com/office/drawing/2014/main" id="{8C9E5DCA-999E-46DA-9317-61EE0E7F2E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39825" y="1133145"/>
              <a:ext cx="1089469" cy="1089469"/>
            </a:xfrm>
            <a:prstGeom prst="rect">
              <a:avLst/>
            </a:prstGeom>
            <a:grpFill/>
          </p:spPr>
        </p:pic>
        <p:sp>
          <p:nvSpPr>
            <p:cNvPr id="30" name="Down Arrow 20">
              <a:extLst>
                <a:ext uri="{FF2B5EF4-FFF2-40B4-BE49-F238E27FC236}">
                  <a16:creationId xmlns:a16="http://schemas.microsoft.com/office/drawing/2014/main" id="{69E40618-4818-46B5-B77F-AC7A0794F6BE}"/>
                </a:ext>
              </a:extLst>
            </p:cNvPr>
            <p:cNvSpPr/>
            <p:nvPr/>
          </p:nvSpPr>
          <p:spPr>
            <a:xfrm rot="2700000">
              <a:off x="2222614" y="1133145"/>
              <a:ext cx="276746" cy="367754"/>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31" name="Group 30">
            <a:extLst>
              <a:ext uri="{FF2B5EF4-FFF2-40B4-BE49-F238E27FC236}">
                <a16:creationId xmlns:a16="http://schemas.microsoft.com/office/drawing/2014/main" id="{33371E4D-BEBD-4B86-A6A0-801016B2EA5A}"/>
              </a:ext>
            </a:extLst>
          </p:cNvPr>
          <p:cNvGrpSpPr/>
          <p:nvPr/>
        </p:nvGrpSpPr>
        <p:grpSpPr>
          <a:xfrm>
            <a:off x="6546574" y="2026805"/>
            <a:ext cx="453030" cy="355512"/>
            <a:chOff x="1239825" y="2453945"/>
            <a:chExt cx="1305038" cy="1089469"/>
          </a:xfrm>
        </p:grpSpPr>
        <p:pic>
          <p:nvPicPr>
            <p:cNvPr id="32" name="Picture 31">
              <a:extLst>
                <a:ext uri="{FF2B5EF4-FFF2-40B4-BE49-F238E27FC236}">
                  <a16:creationId xmlns:a16="http://schemas.microsoft.com/office/drawing/2014/main" id="{E59D6A88-2486-4C25-92B1-2BE743954833}"/>
                </a:ext>
              </a:extLst>
            </p:cNvPr>
            <p:cNvPicPr>
              <a:picLocks noChangeAspect="1"/>
            </p:cNvPicPr>
            <p:nvPr/>
          </p:nvPicPr>
          <p:blipFill>
            <a:blip r:embed="rId1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39825" y="2453945"/>
              <a:ext cx="1089469" cy="1089469"/>
            </a:xfrm>
            <a:prstGeom prst="rect">
              <a:avLst/>
            </a:prstGeom>
          </p:spPr>
        </p:pic>
        <p:sp>
          <p:nvSpPr>
            <p:cNvPr id="33" name="Down Arrow 22">
              <a:extLst>
                <a:ext uri="{FF2B5EF4-FFF2-40B4-BE49-F238E27FC236}">
                  <a16:creationId xmlns:a16="http://schemas.microsoft.com/office/drawing/2014/main" id="{B564AAB1-09D1-4A7C-97AA-56F962D49D50}"/>
                </a:ext>
              </a:extLst>
            </p:cNvPr>
            <p:cNvSpPr/>
            <p:nvPr/>
          </p:nvSpPr>
          <p:spPr>
            <a:xfrm rot="13500000">
              <a:off x="2222613" y="2566745"/>
              <a:ext cx="276746" cy="367754"/>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8F15B0E-5890-432A-8F4C-82D4C67C9A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10487" y="1950588"/>
            <a:ext cx="300996" cy="300996"/>
          </a:xfrm>
          <a:prstGeom prst="rect">
            <a:avLst/>
          </a:prstGeom>
        </p:spPr>
      </p:pic>
      <p:sp>
        <p:nvSpPr>
          <p:cNvPr id="24" name="Rectangle 23">
            <a:extLst>
              <a:ext uri="{FF2B5EF4-FFF2-40B4-BE49-F238E27FC236}">
                <a16:creationId xmlns:a16="http://schemas.microsoft.com/office/drawing/2014/main" id="{EED3CA2E-D59A-4BA1-BF1F-672D79564871}"/>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361655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Profile</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16</a:t>
            </a:fld>
            <a:endParaRPr lang="en-US"/>
          </a:p>
        </p:txBody>
      </p:sp>
      <p:grpSp>
        <p:nvGrpSpPr>
          <p:cNvPr id="5" name="Group 4">
            <a:extLst>
              <a:ext uri="{FF2B5EF4-FFF2-40B4-BE49-F238E27FC236}">
                <a16:creationId xmlns:a16="http://schemas.microsoft.com/office/drawing/2014/main" id="{C505FF66-F56D-4C73-902D-F590871C6E6D}"/>
              </a:ext>
            </a:extLst>
          </p:cNvPr>
          <p:cNvGrpSpPr/>
          <p:nvPr/>
        </p:nvGrpSpPr>
        <p:grpSpPr>
          <a:xfrm>
            <a:off x="492367" y="2004122"/>
            <a:ext cx="5485442" cy="4384271"/>
            <a:chOff x="492367" y="2004122"/>
            <a:chExt cx="5485442" cy="4384271"/>
          </a:xfrm>
        </p:grpSpPr>
        <p:sp>
          <p:nvSpPr>
            <p:cNvPr id="27" name="TextBox 26">
              <a:extLst>
                <a:ext uri="{FF2B5EF4-FFF2-40B4-BE49-F238E27FC236}">
                  <a16:creationId xmlns:a16="http://schemas.microsoft.com/office/drawing/2014/main" id="{B7AA8D54-B182-422E-9F6E-850FA76DFC1A}"/>
                </a:ext>
              </a:extLst>
            </p:cNvPr>
            <p:cNvSpPr txBox="1"/>
            <p:nvPr/>
          </p:nvSpPr>
          <p:spPr>
            <a:xfrm>
              <a:off x="1321334" y="5865173"/>
              <a:ext cx="3827508" cy="523220"/>
            </a:xfrm>
            <a:prstGeom prst="rect">
              <a:avLst/>
            </a:prstGeom>
            <a:noFill/>
          </p:spPr>
          <p:txBody>
            <a:bodyPr wrap="square" rtlCol="0">
              <a:spAutoFit/>
            </a:bodyPr>
            <a:lstStyle/>
            <a:p>
              <a:pPr algn="ctr"/>
              <a:r>
                <a:rPr lang="en-US" sz="1400">
                  <a:latin typeface="Century Gothic" panose="020B0502020202020204" pitchFamily="34" charset="0"/>
                </a:rPr>
                <a:t>Distribution of Customer Future Value across states</a:t>
              </a:r>
            </a:p>
          </p:txBody>
        </p:sp>
        <p:pic>
          <p:nvPicPr>
            <p:cNvPr id="17" name="Picture 16">
              <a:extLst>
                <a:ext uri="{FF2B5EF4-FFF2-40B4-BE49-F238E27FC236}">
                  <a16:creationId xmlns:a16="http://schemas.microsoft.com/office/drawing/2014/main" id="{311EDF0E-09FC-4C83-B0B9-C0532FC79670}"/>
                </a:ext>
              </a:extLst>
            </p:cNvPr>
            <p:cNvPicPr>
              <a:picLocks noChangeAspect="1"/>
            </p:cNvPicPr>
            <p:nvPr/>
          </p:nvPicPr>
          <p:blipFill>
            <a:blip r:embed="rId5"/>
            <a:stretch>
              <a:fillRect/>
            </a:stretch>
          </p:blipFill>
          <p:spPr>
            <a:xfrm>
              <a:off x="492367" y="2857044"/>
              <a:ext cx="5485442" cy="2824350"/>
            </a:xfrm>
            <a:prstGeom prst="rect">
              <a:avLst/>
            </a:prstGeom>
          </p:spPr>
        </p:pic>
        <p:pic>
          <p:nvPicPr>
            <p:cNvPr id="18" name="Picture 17">
              <a:extLst>
                <a:ext uri="{FF2B5EF4-FFF2-40B4-BE49-F238E27FC236}">
                  <a16:creationId xmlns:a16="http://schemas.microsoft.com/office/drawing/2014/main" id="{80749313-3ADF-4367-B4B0-496D9E6BC308}"/>
                </a:ext>
              </a:extLst>
            </p:cNvPr>
            <p:cNvPicPr>
              <a:picLocks noChangeAspect="1"/>
            </p:cNvPicPr>
            <p:nvPr/>
          </p:nvPicPr>
          <p:blipFill rotWithShape="1">
            <a:blip r:embed="rId6"/>
            <a:srcRect l="1" r="1090" b="9440"/>
            <a:stretch/>
          </p:blipFill>
          <p:spPr>
            <a:xfrm>
              <a:off x="2230240" y="2111208"/>
              <a:ext cx="1721599" cy="638749"/>
            </a:xfrm>
            <a:prstGeom prst="rect">
              <a:avLst/>
            </a:prstGeom>
          </p:spPr>
        </p:pic>
        <p:sp>
          <p:nvSpPr>
            <p:cNvPr id="3" name="Rectangle 2">
              <a:extLst>
                <a:ext uri="{FF2B5EF4-FFF2-40B4-BE49-F238E27FC236}">
                  <a16:creationId xmlns:a16="http://schemas.microsoft.com/office/drawing/2014/main" id="{0B9588F8-5E98-4A63-B615-435F8BED208C}"/>
                </a:ext>
              </a:extLst>
            </p:cNvPr>
            <p:cNvSpPr/>
            <p:nvPr/>
          </p:nvSpPr>
          <p:spPr>
            <a:xfrm>
              <a:off x="1119399" y="2004122"/>
              <a:ext cx="4071576" cy="311990"/>
            </a:xfrm>
            <a:prstGeom prst="rect">
              <a:avLst/>
            </a:prstGeom>
            <a:solidFill>
              <a:srgbClr val="69B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Average of Customer Future Value</a:t>
              </a:r>
            </a:p>
          </p:txBody>
        </p:sp>
      </p:grpSp>
      <p:grpSp>
        <p:nvGrpSpPr>
          <p:cNvPr id="12" name="Group 11">
            <a:extLst>
              <a:ext uri="{FF2B5EF4-FFF2-40B4-BE49-F238E27FC236}">
                <a16:creationId xmlns:a16="http://schemas.microsoft.com/office/drawing/2014/main" id="{8CFC9135-D216-409A-87FD-83EAC249714B}"/>
              </a:ext>
            </a:extLst>
          </p:cNvPr>
          <p:cNvGrpSpPr/>
          <p:nvPr/>
        </p:nvGrpSpPr>
        <p:grpSpPr>
          <a:xfrm>
            <a:off x="6136296" y="1947588"/>
            <a:ext cx="5596691" cy="4440805"/>
            <a:chOff x="6136296" y="1947588"/>
            <a:chExt cx="5596691" cy="4440805"/>
          </a:xfrm>
        </p:grpSpPr>
        <p:grpSp>
          <p:nvGrpSpPr>
            <p:cNvPr id="11" name="Group 10">
              <a:extLst>
                <a:ext uri="{FF2B5EF4-FFF2-40B4-BE49-F238E27FC236}">
                  <a16:creationId xmlns:a16="http://schemas.microsoft.com/office/drawing/2014/main" id="{3B2DEDB9-FA51-425A-B72A-226F0B833219}"/>
                </a:ext>
              </a:extLst>
            </p:cNvPr>
            <p:cNvGrpSpPr/>
            <p:nvPr/>
          </p:nvGrpSpPr>
          <p:grpSpPr>
            <a:xfrm>
              <a:off x="6136296" y="1947588"/>
              <a:ext cx="5596691" cy="4440805"/>
              <a:chOff x="6136296" y="1947588"/>
              <a:chExt cx="5596691" cy="4440805"/>
            </a:xfrm>
          </p:grpSpPr>
          <p:pic>
            <p:nvPicPr>
              <p:cNvPr id="10" name="Picture 9">
                <a:extLst>
                  <a:ext uri="{FF2B5EF4-FFF2-40B4-BE49-F238E27FC236}">
                    <a16:creationId xmlns:a16="http://schemas.microsoft.com/office/drawing/2014/main" id="{B993D0FC-61E2-49E7-860B-D33D85685E1D}"/>
                  </a:ext>
                </a:extLst>
              </p:cNvPr>
              <p:cNvPicPr>
                <a:picLocks noChangeAspect="1"/>
              </p:cNvPicPr>
              <p:nvPr/>
            </p:nvPicPr>
            <p:blipFill>
              <a:blip r:embed="rId7"/>
              <a:stretch>
                <a:fillRect/>
              </a:stretch>
            </p:blipFill>
            <p:spPr>
              <a:xfrm>
                <a:off x="6136296" y="2812362"/>
                <a:ext cx="5596691" cy="2869032"/>
              </a:xfrm>
              <a:prstGeom prst="rect">
                <a:avLst/>
              </a:prstGeom>
            </p:spPr>
          </p:pic>
          <p:sp>
            <p:nvSpPr>
              <p:cNvPr id="36" name="TextBox 35">
                <a:extLst>
                  <a:ext uri="{FF2B5EF4-FFF2-40B4-BE49-F238E27FC236}">
                    <a16:creationId xmlns:a16="http://schemas.microsoft.com/office/drawing/2014/main" id="{C98CF155-5BA0-4F1A-B8AA-7E947A2EFD2A}"/>
                  </a:ext>
                </a:extLst>
              </p:cNvPr>
              <p:cNvSpPr txBox="1"/>
              <p:nvPr/>
            </p:nvSpPr>
            <p:spPr>
              <a:xfrm>
                <a:off x="7123390" y="5865173"/>
                <a:ext cx="3827508" cy="523220"/>
              </a:xfrm>
              <a:prstGeom prst="rect">
                <a:avLst/>
              </a:prstGeom>
              <a:noFill/>
            </p:spPr>
            <p:txBody>
              <a:bodyPr wrap="square" rtlCol="0">
                <a:spAutoFit/>
              </a:bodyPr>
              <a:lstStyle/>
              <a:p>
                <a:pPr algn="ctr"/>
                <a:r>
                  <a:rPr lang="en-US" sz="1400">
                    <a:latin typeface="Century Gothic" panose="020B0502020202020204" pitchFamily="34" charset="0"/>
                  </a:rPr>
                  <a:t>Distribution of Customer counts across states</a:t>
                </a:r>
              </a:p>
            </p:txBody>
          </p:sp>
          <p:pic>
            <p:nvPicPr>
              <p:cNvPr id="19" name="Picture 18">
                <a:extLst>
                  <a:ext uri="{FF2B5EF4-FFF2-40B4-BE49-F238E27FC236}">
                    <a16:creationId xmlns:a16="http://schemas.microsoft.com/office/drawing/2014/main" id="{FD6034E6-3573-4A4A-9DB8-C884AF575090}"/>
                  </a:ext>
                </a:extLst>
              </p:cNvPr>
              <p:cNvPicPr>
                <a:picLocks noChangeAspect="1"/>
              </p:cNvPicPr>
              <p:nvPr/>
            </p:nvPicPr>
            <p:blipFill>
              <a:blip r:embed="rId8"/>
              <a:stretch>
                <a:fillRect/>
              </a:stretch>
            </p:blipFill>
            <p:spPr>
              <a:xfrm>
                <a:off x="8042818" y="2027225"/>
                <a:ext cx="1783646" cy="739274"/>
              </a:xfrm>
              <a:prstGeom prst="rect">
                <a:avLst/>
              </a:prstGeom>
            </p:spPr>
          </p:pic>
          <p:sp>
            <p:nvSpPr>
              <p:cNvPr id="16" name="Rectangle 15">
                <a:extLst>
                  <a:ext uri="{FF2B5EF4-FFF2-40B4-BE49-F238E27FC236}">
                    <a16:creationId xmlns:a16="http://schemas.microsoft.com/office/drawing/2014/main" id="{4BECF1FB-05F2-41ED-8B28-D546D9E25B8F}"/>
                  </a:ext>
                </a:extLst>
              </p:cNvPr>
              <p:cNvSpPr/>
              <p:nvPr/>
            </p:nvSpPr>
            <p:spPr>
              <a:xfrm>
                <a:off x="6747803" y="1947588"/>
                <a:ext cx="4071576" cy="311990"/>
              </a:xfrm>
              <a:prstGeom prst="rect">
                <a:avLst/>
              </a:prstGeom>
              <a:solidFill>
                <a:srgbClr val="69B4C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Customer count</a:t>
                </a:r>
              </a:p>
            </p:txBody>
          </p:sp>
        </p:grpSp>
        <p:sp>
          <p:nvSpPr>
            <p:cNvPr id="6" name="TextBox 5">
              <a:extLst>
                <a:ext uri="{FF2B5EF4-FFF2-40B4-BE49-F238E27FC236}">
                  <a16:creationId xmlns:a16="http://schemas.microsoft.com/office/drawing/2014/main" id="{7C0202CE-A1CB-4880-8EF4-9E4FEE398BE6}"/>
                </a:ext>
              </a:extLst>
            </p:cNvPr>
            <p:cNvSpPr txBox="1"/>
            <p:nvPr/>
          </p:nvSpPr>
          <p:spPr>
            <a:xfrm>
              <a:off x="8042818" y="2539013"/>
              <a:ext cx="567782" cy="276999"/>
            </a:xfrm>
            <a:prstGeom prst="rect">
              <a:avLst/>
            </a:prstGeom>
            <a:solidFill>
              <a:schemeClr val="bg1"/>
            </a:solidFill>
          </p:spPr>
          <p:txBody>
            <a:bodyPr wrap="square" rtlCol="0">
              <a:spAutoFit/>
            </a:bodyPr>
            <a:lstStyle/>
            <a:p>
              <a:r>
                <a:rPr lang="en-US" sz="1200" dirty="0"/>
                <a:t>0%</a:t>
              </a:r>
            </a:p>
          </p:txBody>
        </p:sp>
        <p:sp>
          <p:nvSpPr>
            <p:cNvPr id="20" name="TextBox 19">
              <a:extLst>
                <a:ext uri="{FF2B5EF4-FFF2-40B4-BE49-F238E27FC236}">
                  <a16:creationId xmlns:a16="http://schemas.microsoft.com/office/drawing/2014/main" id="{9E5C2759-C6A2-4FF0-AD79-6EB4D31B67CC}"/>
                </a:ext>
              </a:extLst>
            </p:cNvPr>
            <p:cNvSpPr txBox="1"/>
            <p:nvPr/>
          </p:nvSpPr>
          <p:spPr>
            <a:xfrm>
              <a:off x="9241654" y="2532927"/>
              <a:ext cx="584810" cy="276999"/>
            </a:xfrm>
            <a:prstGeom prst="rect">
              <a:avLst/>
            </a:prstGeom>
            <a:solidFill>
              <a:schemeClr val="bg1"/>
            </a:solidFill>
          </p:spPr>
          <p:txBody>
            <a:bodyPr wrap="square" rtlCol="0">
              <a:spAutoFit/>
            </a:bodyPr>
            <a:lstStyle/>
            <a:p>
              <a:pPr algn="r"/>
              <a:r>
                <a:rPr lang="en-US" sz="1200" dirty="0"/>
                <a:t>9%</a:t>
              </a:r>
            </a:p>
          </p:txBody>
        </p:sp>
      </p:grpSp>
      <p:sp>
        <p:nvSpPr>
          <p:cNvPr id="22" name="Rectangle 21">
            <a:extLst>
              <a:ext uri="{FF2B5EF4-FFF2-40B4-BE49-F238E27FC236}">
                <a16:creationId xmlns:a16="http://schemas.microsoft.com/office/drawing/2014/main" id="{C114553A-B13E-448C-B1EB-E6EE23CA0FB4}"/>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77423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Shift in customer to higher quadrants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17</a:t>
            </a:fld>
            <a:endParaRPr lang="en-US"/>
          </a:p>
        </p:txBody>
      </p:sp>
      <p:graphicFrame>
        <p:nvGraphicFramePr>
          <p:cNvPr id="14" name="Table 13">
            <a:extLst>
              <a:ext uri="{FF2B5EF4-FFF2-40B4-BE49-F238E27FC236}">
                <a16:creationId xmlns:a16="http://schemas.microsoft.com/office/drawing/2014/main" id="{6A462632-BBF7-4391-B116-FB86FF977DE0}"/>
              </a:ext>
            </a:extLst>
          </p:cNvPr>
          <p:cNvGraphicFramePr>
            <a:graphicFrameLocks noGrp="1"/>
          </p:cNvGraphicFramePr>
          <p:nvPr>
            <p:extLst>
              <p:ext uri="{D42A27DB-BD31-4B8C-83A1-F6EECF244321}">
                <p14:modId xmlns:p14="http://schemas.microsoft.com/office/powerpoint/2010/main" val="3189458260"/>
              </p:ext>
            </p:extLst>
          </p:nvPr>
        </p:nvGraphicFramePr>
        <p:xfrm>
          <a:off x="297181" y="2614375"/>
          <a:ext cx="3978220" cy="1125500"/>
        </p:xfrm>
        <a:graphic>
          <a:graphicData uri="http://schemas.openxmlformats.org/drawingml/2006/table">
            <a:tbl>
              <a:tblPr/>
              <a:tblGrid>
                <a:gridCol w="1010894">
                  <a:extLst>
                    <a:ext uri="{9D8B030D-6E8A-4147-A177-3AD203B41FA5}">
                      <a16:colId xmlns:a16="http://schemas.microsoft.com/office/drawing/2014/main" val="1312025256"/>
                    </a:ext>
                  </a:extLst>
                </a:gridCol>
                <a:gridCol w="591064">
                  <a:extLst>
                    <a:ext uri="{9D8B030D-6E8A-4147-A177-3AD203B41FA5}">
                      <a16:colId xmlns:a16="http://schemas.microsoft.com/office/drawing/2014/main" val="2436135061"/>
                    </a:ext>
                  </a:extLst>
                </a:gridCol>
                <a:gridCol w="1237957">
                  <a:extLst>
                    <a:ext uri="{9D8B030D-6E8A-4147-A177-3AD203B41FA5}">
                      <a16:colId xmlns:a16="http://schemas.microsoft.com/office/drawing/2014/main" val="3197107146"/>
                    </a:ext>
                  </a:extLst>
                </a:gridCol>
                <a:gridCol w="1138305">
                  <a:extLst>
                    <a:ext uri="{9D8B030D-6E8A-4147-A177-3AD203B41FA5}">
                      <a16:colId xmlns:a16="http://schemas.microsoft.com/office/drawing/2014/main" val="3247541262"/>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61534200"/>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67185679"/>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78,625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40,462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825212"/>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40,190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80,079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782703"/>
                  </a:ext>
                </a:extLst>
              </a:tr>
            </a:tbl>
          </a:graphicData>
        </a:graphic>
      </p:graphicFrame>
      <p:graphicFrame>
        <p:nvGraphicFramePr>
          <p:cNvPr id="15" name="Table 14">
            <a:extLst>
              <a:ext uri="{FF2B5EF4-FFF2-40B4-BE49-F238E27FC236}">
                <a16:creationId xmlns:a16="http://schemas.microsoft.com/office/drawing/2014/main" id="{BE83AF02-2FCD-4C02-9181-0799317C573E}"/>
              </a:ext>
            </a:extLst>
          </p:cNvPr>
          <p:cNvGraphicFramePr>
            <a:graphicFrameLocks noGrp="1"/>
          </p:cNvGraphicFramePr>
          <p:nvPr>
            <p:extLst>
              <p:ext uri="{D42A27DB-BD31-4B8C-83A1-F6EECF244321}">
                <p14:modId xmlns:p14="http://schemas.microsoft.com/office/powerpoint/2010/main" val="2635616760"/>
              </p:ext>
            </p:extLst>
          </p:nvPr>
        </p:nvGraphicFramePr>
        <p:xfrm>
          <a:off x="297181" y="3939983"/>
          <a:ext cx="3978220" cy="1125500"/>
        </p:xfrm>
        <a:graphic>
          <a:graphicData uri="http://schemas.openxmlformats.org/drawingml/2006/table">
            <a:tbl>
              <a:tblPr/>
              <a:tblGrid>
                <a:gridCol w="1010895">
                  <a:extLst>
                    <a:ext uri="{9D8B030D-6E8A-4147-A177-3AD203B41FA5}">
                      <a16:colId xmlns:a16="http://schemas.microsoft.com/office/drawing/2014/main" val="3060676303"/>
                    </a:ext>
                  </a:extLst>
                </a:gridCol>
                <a:gridCol w="562928">
                  <a:extLst>
                    <a:ext uri="{9D8B030D-6E8A-4147-A177-3AD203B41FA5}">
                      <a16:colId xmlns:a16="http://schemas.microsoft.com/office/drawing/2014/main" val="2402634133"/>
                    </a:ext>
                  </a:extLst>
                </a:gridCol>
                <a:gridCol w="1266092">
                  <a:extLst>
                    <a:ext uri="{9D8B030D-6E8A-4147-A177-3AD203B41FA5}">
                      <a16:colId xmlns:a16="http://schemas.microsoft.com/office/drawing/2014/main" val="3039174011"/>
                    </a:ext>
                  </a:extLst>
                </a:gridCol>
                <a:gridCol w="1138305">
                  <a:extLst>
                    <a:ext uri="{9D8B030D-6E8A-4147-A177-3AD203B41FA5}">
                      <a16:colId xmlns:a16="http://schemas.microsoft.com/office/drawing/2014/main" val="2973094454"/>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CFV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857268017"/>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057414536"/>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$738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236638"/>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449849"/>
                  </a:ext>
                </a:extLst>
              </a:tr>
            </a:tbl>
          </a:graphicData>
        </a:graphic>
      </p:graphicFrame>
      <p:graphicFrame>
        <p:nvGraphicFramePr>
          <p:cNvPr id="21" name="Table 20">
            <a:extLst>
              <a:ext uri="{FF2B5EF4-FFF2-40B4-BE49-F238E27FC236}">
                <a16:creationId xmlns:a16="http://schemas.microsoft.com/office/drawing/2014/main" id="{F90839F2-430D-4873-ABE7-B24291BED53C}"/>
              </a:ext>
            </a:extLst>
          </p:cNvPr>
          <p:cNvGraphicFramePr>
            <a:graphicFrameLocks noGrp="1"/>
          </p:cNvGraphicFramePr>
          <p:nvPr>
            <p:extLst>
              <p:ext uri="{D42A27DB-BD31-4B8C-83A1-F6EECF244321}">
                <p14:modId xmlns:p14="http://schemas.microsoft.com/office/powerpoint/2010/main" val="63647725"/>
              </p:ext>
            </p:extLst>
          </p:nvPr>
        </p:nvGraphicFramePr>
        <p:xfrm>
          <a:off x="297181" y="5265590"/>
          <a:ext cx="3978220" cy="1289956"/>
        </p:xfrm>
        <a:graphic>
          <a:graphicData uri="http://schemas.openxmlformats.org/drawingml/2006/table">
            <a:tbl>
              <a:tblPr/>
              <a:tblGrid>
                <a:gridCol w="1010895">
                  <a:extLst>
                    <a:ext uri="{9D8B030D-6E8A-4147-A177-3AD203B41FA5}">
                      <a16:colId xmlns:a16="http://schemas.microsoft.com/office/drawing/2014/main" val="3288440737"/>
                    </a:ext>
                  </a:extLst>
                </a:gridCol>
                <a:gridCol w="576996">
                  <a:extLst>
                    <a:ext uri="{9D8B030D-6E8A-4147-A177-3AD203B41FA5}">
                      <a16:colId xmlns:a16="http://schemas.microsoft.com/office/drawing/2014/main" val="1396319506"/>
                    </a:ext>
                  </a:extLst>
                </a:gridCol>
                <a:gridCol w="1266092">
                  <a:extLst>
                    <a:ext uri="{9D8B030D-6E8A-4147-A177-3AD203B41FA5}">
                      <a16:colId xmlns:a16="http://schemas.microsoft.com/office/drawing/2014/main" val="1182759169"/>
                    </a:ext>
                  </a:extLst>
                </a:gridCol>
                <a:gridCol w="1124237">
                  <a:extLst>
                    <a:ext uri="{9D8B030D-6E8A-4147-A177-3AD203B41FA5}">
                      <a16:colId xmlns:a16="http://schemas.microsoft.com/office/drawing/2014/main" val="830083354"/>
                    </a:ext>
                  </a:extLst>
                </a:gridCol>
              </a:tblGrid>
              <a:tr h="322489">
                <a:tc rowSpan="2" gridSpan="2">
                  <a:txBody>
                    <a:bodyPr/>
                    <a:lstStyle/>
                    <a:p>
                      <a:pPr algn="ctr" fontAlgn="ctr"/>
                      <a:r>
                        <a:rPr lang="en-US" sz="1400" b="1" i="0" u="none" strike="noStrike">
                          <a:solidFill>
                            <a:schemeClr val="bg1"/>
                          </a:solidFill>
                          <a:effectLst/>
                          <a:latin typeface="Century Gothic" panose="020B0502020202020204" pitchFamily="34" charset="0"/>
                        </a:rPr>
                        <a:t>Revenue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hMerge="1">
                  <a:txBody>
                    <a:bodyPr/>
                    <a:lstStyle/>
                    <a:p>
                      <a:endParaRPr lang="en-US"/>
                    </a:p>
                  </a:txBody>
                  <a:tcPr/>
                </a:tc>
                <a:extLst>
                  <a:ext uri="{0D108BD9-81ED-4DB2-BD59-A6C34878D82A}">
                    <a16:rowId xmlns:a16="http://schemas.microsoft.com/office/drawing/2014/main" val="4201354370"/>
                  </a:ext>
                </a:extLst>
              </a:tr>
              <a:tr h="322489">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48003413"/>
                  </a:ext>
                </a:extLst>
              </a:tr>
              <a:tr h="322489">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$29,169,875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$70,484,804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566835"/>
                  </a:ext>
                </a:extLst>
              </a:tr>
              <a:tr h="322489">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$4,461,090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$59,098,302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563462"/>
                  </a:ext>
                </a:extLst>
              </a:tr>
            </a:tbl>
          </a:graphicData>
        </a:graphic>
      </p:graphicFrame>
      <p:pic>
        <p:nvPicPr>
          <p:cNvPr id="24" name="Graphic 23" descr="Chevron arrows">
            <a:extLst>
              <a:ext uri="{FF2B5EF4-FFF2-40B4-BE49-F238E27FC236}">
                <a16:creationId xmlns:a16="http://schemas.microsoft.com/office/drawing/2014/main" id="{501C58F0-12F6-4EB6-AD90-741F8715BE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6626" y="4106911"/>
            <a:ext cx="914400" cy="914400"/>
          </a:xfrm>
          <a:prstGeom prst="rect">
            <a:avLst/>
          </a:prstGeom>
        </p:spPr>
      </p:pic>
      <p:graphicFrame>
        <p:nvGraphicFramePr>
          <p:cNvPr id="28" name="Table 27">
            <a:extLst>
              <a:ext uri="{FF2B5EF4-FFF2-40B4-BE49-F238E27FC236}">
                <a16:creationId xmlns:a16="http://schemas.microsoft.com/office/drawing/2014/main" id="{A217A204-5F15-44BD-BCAE-AB0DC0C8DC3A}"/>
              </a:ext>
            </a:extLst>
          </p:cNvPr>
          <p:cNvGraphicFramePr>
            <a:graphicFrameLocks noGrp="1"/>
          </p:cNvGraphicFramePr>
          <p:nvPr>
            <p:extLst>
              <p:ext uri="{D42A27DB-BD31-4B8C-83A1-F6EECF244321}">
                <p14:modId xmlns:p14="http://schemas.microsoft.com/office/powerpoint/2010/main" val="3456498599"/>
              </p:ext>
            </p:extLst>
          </p:nvPr>
        </p:nvGraphicFramePr>
        <p:xfrm>
          <a:off x="5992252" y="2614375"/>
          <a:ext cx="3978220" cy="1125500"/>
        </p:xfrm>
        <a:graphic>
          <a:graphicData uri="http://schemas.openxmlformats.org/drawingml/2006/table">
            <a:tbl>
              <a:tblPr/>
              <a:tblGrid>
                <a:gridCol w="1010894">
                  <a:extLst>
                    <a:ext uri="{9D8B030D-6E8A-4147-A177-3AD203B41FA5}">
                      <a16:colId xmlns:a16="http://schemas.microsoft.com/office/drawing/2014/main" val="1312025256"/>
                    </a:ext>
                  </a:extLst>
                </a:gridCol>
                <a:gridCol w="591064">
                  <a:extLst>
                    <a:ext uri="{9D8B030D-6E8A-4147-A177-3AD203B41FA5}">
                      <a16:colId xmlns:a16="http://schemas.microsoft.com/office/drawing/2014/main" val="2436135061"/>
                    </a:ext>
                  </a:extLst>
                </a:gridCol>
                <a:gridCol w="1237957">
                  <a:extLst>
                    <a:ext uri="{9D8B030D-6E8A-4147-A177-3AD203B41FA5}">
                      <a16:colId xmlns:a16="http://schemas.microsoft.com/office/drawing/2014/main" val="3197107146"/>
                    </a:ext>
                  </a:extLst>
                </a:gridCol>
                <a:gridCol w="1138305">
                  <a:extLst>
                    <a:ext uri="{9D8B030D-6E8A-4147-A177-3AD203B41FA5}">
                      <a16:colId xmlns:a16="http://schemas.microsoft.com/office/drawing/2014/main" val="3247541262"/>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61534200"/>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67185679"/>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55,038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46,186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825212"/>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45,955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92,177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782703"/>
                  </a:ext>
                </a:extLst>
              </a:tr>
            </a:tbl>
          </a:graphicData>
        </a:graphic>
      </p:graphicFrame>
      <p:graphicFrame>
        <p:nvGraphicFramePr>
          <p:cNvPr id="29" name="Table 28">
            <a:extLst>
              <a:ext uri="{FF2B5EF4-FFF2-40B4-BE49-F238E27FC236}">
                <a16:creationId xmlns:a16="http://schemas.microsoft.com/office/drawing/2014/main" id="{71CA68FD-6CF1-44E5-9D3A-FC381859EFBC}"/>
              </a:ext>
            </a:extLst>
          </p:cNvPr>
          <p:cNvGraphicFramePr>
            <a:graphicFrameLocks noGrp="1"/>
          </p:cNvGraphicFramePr>
          <p:nvPr>
            <p:extLst>
              <p:ext uri="{D42A27DB-BD31-4B8C-83A1-F6EECF244321}">
                <p14:modId xmlns:p14="http://schemas.microsoft.com/office/powerpoint/2010/main" val="626236123"/>
              </p:ext>
            </p:extLst>
          </p:nvPr>
        </p:nvGraphicFramePr>
        <p:xfrm>
          <a:off x="5992252" y="3939983"/>
          <a:ext cx="3978220" cy="1125500"/>
        </p:xfrm>
        <a:graphic>
          <a:graphicData uri="http://schemas.openxmlformats.org/drawingml/2006/table">
            <a:tbl>
              <a:tblPr/>
              <a:tblGrid>
                <a:gridCol w="1010895">
                  <a:extLst>
                    <a:ext uri="{9D8B030D-6E8A-4147-A177-3AD203B41FA5}">
                      <a16:colId xmlns:a16="http://schemas.microsoft.com/office/drawing/2014/main" val="3060676303"/>
                    </a:ext>
                  </a:extLst>
                </a:gridCol>
                <a:gridCol w="562928">
                  <a:extLst>
                    <a:ext uri="{9D8B030D-6E8A-4147-A177-3AD203B41FA5}">
                      <a16:colId xmlns:a16="http://schemas.microsoft.com/office/drawing/2014/main" val="2402634133"/>
                    </a:ext>
                  </a:extLst>
                </a:gridCol>
                <a:gridCol w="1266092">
                  <a:extLst>
                    <a:ext uri="{9D8B030D-6E8A-4147-A177-3AD203B41FA5}">
                      <a16:colId xmlns:a16="http://schemas.microsoft.com/office/drawing/2014/main" val="3039174011"/>
                    </a:ext>
                  </a:extLst>
                </a:gridCol>
                <a:gridCol w="1138305">
                  <a:extLst>
                    <a:ext uri="{9D8B030D-6E8A-4147-A177-3AD203B41FA5}">
                      <a16:colId xmlns:a16="http://schemas.microsoft.com/office/drawing/2014/main" val="2973094454"/>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CFV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857268017"/>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057414536"/>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$738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236638"/>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449849"/>
                  </a:ext>
                </a:extLst>
              </a:tr>
            </a:tbl>
          </a:graphicData>
        </a:graphic>
      </p:graphicFrame>
      <p:graphicFrame>
        <p:nvGraphicFramePr>
          <p:cNvPr id="30" name="Table 29">
            <a:extLst>
              <a:ext uri="{FF2B5EF4-FFF2-40B4-BE49-F238E27FC236}">
                <a16:creationId xmlns:a16="http://schemas.microsoft.com/office/drawing/2014/main" id="{38A3CC43-B25F-457F-8721-BE19E3DAD339}"/>
              </a:ext>
            </a:extLst>
          </p:cNvPr>
          <p:cNvGraphicFramePr>
            <a:graphicFrameLocks noGrp="1"/>
          </p:cNvGraphicFramePr>
          <p:nvPr>
            <p:extLst>
              <p:ext uri="{D42A27DB-BD31-4B8C-83A1-F6EECF244321}">
                <p14:modId xmlns:p14="http://schemas.microsoft.com/office/powerpoint/2010/main" val="430171744"/>
              </p:ext>
            </p:extLst>
          </p:nvPr>
        </p:nvGraphicFramePr>
        <p:xfrm>
          <a:off x="5992252" y="5265590"/>
          <a:ext cx="3978220" cy="1289956"/>
        </p:xfrm>
        <a:graphic>
          <a:graphicData uri="http://schemas.openxmlformats.org/drawingml/2006/table">
            <a:tbl>
              <a:tblPr/>
              <a:tblGrid>
                <a:gridCol w="1010895">
                  <a:extLst>
                    <a:ext uri="{9D8B030D-6E8A-4147-A177-3AD203B41FA5}">
                      <a16:colId xmlns:a16="http://schemas.microsoft.com/office/drawing/2014/main" val="3288440737"/>
                    </a:ext>
                  </a:extLst>
                </a:gridCol>
                <a:gridCol w="576996">
                  <a:extLst>
                    <a:ext uri="{9D8B030D-6E8A-4147-A177-3AD203B41FA5}">
                      <a16:colId xmlns:a16="http://schemas.microsoft.com/office/drawing/2014/main" val="1396319506"/>
                    </a:ext>
                  </a:extLst>
                </a:gridCol>
                <a:gridCol w="1266092">
                  <a:extLst>
                    <a:ext uri="{9D8B030D-6E8A-4147-A177-3AD203B41FA5}">
                      <a16:colId xmlns:a16="http://schemas.microsoft.com/office/drawing/2014/main" val="1182759169"/>
                    </a:ext>
                  </a:extLst>
                </a:gridCol>
                <a:gridCol w="1124237">
                  <a:extLst>
                    <a:ext uri="{9D8B030D-6E8A-4147-A177-3AD203B41FA5}">
                      <a16:colId xmlns:a16="http://schemas.microsoft.com/office/drawing/2014/main" val="830083354"/>
                    </a:ext>
                  </a:extLst>
                </a:gridCol>
              </a:tblGrid>
              <a:tr h="322489">
                <a:tc rowSpan="2" gridSpan="2">
                  <a:txBody>
                    <a:bodyPr/>
                    <a:lstStyle/>
                    <a:p>
                      <a:pPr algn="ctr" fontAlgn="ctr"/>
                      <a:r>
                        <a:rPr lang="en-US" sz="1400" b="1" i="0" u="none" strike="noStrike">
                          <a:solidFill>
                            <a:schemeClr val="bg1"/>
                          </a:solidFill>
                          <a:effectLst/>
                          <a:latin typeface="Century Gothic" panose="020B0502020202020204" pitchFamily="34" charset="0"/>
                        </a:rPr>
                        <a:t>Revenue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hMerge="1">
                  <a:txBody>
                    <a:bodyPr/>
                    <a:lstStyle/>
                    <a:p>
                      <a:endParaRPr lang="en-US"/>
                    </a:p>
                  </a:txBody>
                  <a:tcPr/>
                </a:tc>
                <a:extLst>
                  <a:ext uri="{0D108BD9-81ED-4DB2-BD59-A6C34878D82A}">
                    <a16:rowId xmlns:a16="http://schemas.microsoft.com/office/drawing/2014/main" val="4201354370"/>
                  </a:ext>
                </a:extLst>
              </a:tr>
              <a:tr h="322489">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48003413"/>
                  </a:ext>
                </a:extLst>
              </a:tr>
              <a:tr h="322489">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$6,109,163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$34,085,600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566835"/>
                  </a:ext>
                </a:extLst>
              </a:tr>
              <a:tr h="322489">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$17,049,398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$160,571,986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563462"/>
                  </a:ext>
                </a:extLst>
              </a:tr>
            </a:tbl>
          </a:graphicData>
        </a:graphic>
      </p:graphicFrame>
      <p:pic>
        <p:nvPicPr>
          <p:cNvPr id="26" name="Graphic 25" descr="Dollar">
            <a:extLst>
              <a:ext uri="{FF2B5EF4-FFF2-40B4-BE49-F238E27FC236}">
                <a16:creationId xmlns:a16="http://schemas.microsoft.com/office/drawing/2014/main" id="{B36A3DF8-8E87-4AAD-9E03-4B15C52F01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568" y="1859511"/>
            <a:ext cx="686972" cy="686972"/>
          </a:xfrm>
          <a:prstGeom prst="rect">
            <a:avLst/>
          </a:prstGeom>
        </p:spPr>
      </p:pic>
      <p:sp>
        <p:nvSpPr>
          <p:cNvPr id="31" name="Rectangle 30">
            <a:extLst>
              <a:ext uri="{FF2B5EF4-FFF2-40B4-BE49-F238E27FC236}">
                <a16:creationId xmlns:a16="http://schemas.microsoft.com/office/drawing/2014/main" id="{A4DC9FD0-189E-41E9-A2DB-A932F1193415}"/>
              </a:ext>
            </a:extLst>
          </p:cNvPr>
          <p:cNvSpPr/>
          <p:nvPr/>
        </p:nvSpPr>
        <p:spPr>
          <a:xfrm>
            <a:off x="1670540" y="2028140"/>
            <a:ext cx="1643163" cy="400110"/>
          </a:xfrm>
          <a:prstGeom prst="rect">
            <a:avLst/>
          </a:prstGeom>
        </p:spPr>
        <p:txBody>
          <a:bodyPr wrap="square">
            <a:spAutoFit/>
          </a:bodyPr>
          <a:lstStyle/>
          <a:p>
            <a:r>
              <a:rPr lang="en-US" sz="2000" b="1">
                <a:solidFill>
                  <a:srgbClr val="000000"/>
                </a:solidFill>
              </a:rPr>
              <a:t>$192,996,439</a:t>
            </a:r>
            <a:endParaRPr lang="en-US" sz="2000" b="1"/>
          </a:p>
        </p:txBody>
      </p:sp>
      <p:pic>
        <p:nvPicPr>
          <p:cNvPr id="34" name="Graphic 33" descr="Dollar">
            <a:extLst>
              <a:ext uri="{FF2B5EF4-FFF2-40B4-BE49-F238E27FC236}">
                <a16:creationId xmlns:a16="http://schemas.microsoft.com/office/drawing/2014/main" id="{39C8D653-B7EA-433F-8E3A-826067A9C4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6772" y="1870525"/>
            <a:ext cx="686972" cy="686972"/>
          </a:xfrm>
          <a:prstGeom prst="rect">
            <a:avLst/>
          </a:prstGeom>
        </p:spPr>
      </p:pic>
      <p:sp>
        <p:nvSpPr>
          <p:cNvPr id="37" name="Rectangle 36">
            <a:extLst>
              <a:ext uri="{FF2B5EF4-FFF2-40B4-BE49-F238E27FC236}">
                <a16:creationId xmlns:a16="http://schemas.microsoft.com/office/drawing/2014/main" id="{07B8D234-3AA7-4DB1-99BF-0F613E473A04}"/>
              </a:ext>
            </a:extLst>
          </p:cNvPr>
          <p:cNvSpPr/>
          <p:nvPr/>
        </p:nvSpPr>
        <p:spPr>
          <a:xfrm>
            <a:off x="7393744" y="2039154"/>
            <a:ext cx="1643163" cy="369332"/>
          </a:xfrm>
          <a:prstGeom prst="rect">
            <a:avLst/>
          </a:prstGeom>
        </p:spPr>
        <p:txBody>
          <a:bodyPr wrap="square">
            <a:spAutoFit/>
          </a:bodyPr>
          <a:lstStyle/>
          <a:p>
            <a:r>
              <a:rPr lang="en-US" b="1"/>
              <a:t>$217,816,145</a:t>
            </a:r>
            <a:endParaRPr lang="en-US" sz="2000" b="1"/>
          </a:p>
        </p:txBody>
      </p:sp>
      <p:sp>
        <p:nvSpPr>
          <p:cNvPr id="32" name="TextBox 31">
            <a:extLst>
              <a:ext uri="{FF2B5EF4-FFF2-40B4-BE49-F238E27FC236}">
                <a16:creationId xmlns:a16="http://schemas.microsoft.com/office/drawing/2014/main" id="{3591AE0C-5BE5-456B-A3C9-3086D78D5FDB}"/>
              </a:ext>
            </a:extLst>
          </p:cNvPr>
          <p:cNvSpPr txBox="1"/>
          <p:nvPr/>
        </p:nvSpPr>
        <p:spPr>
          <a:xfrm>
            <a:off x="4459459" y="2982352"/>
            <a:ext cx="1308295" cy="1200329"/>
          </a:xfrm>
          <a:prstGeom prst="rect">
            <a:avLst/>
          </a:prstGeom>
          <a:noFill/>
        </p:spPr>
        <p:txBody>
          <a:bodyPr wrap="square" rtlCol="0">
            <a:spAutoFit/>
          </a:bodyPr>
          <a:lstStyle/>
          <a:p>
            <a:pPr algn="ctr"/>
            <a:r>
              <a:rPr lang="en-US" b="1">
                <a:solidFill>
                  <a:schemeClr val="accent6">
                    <a:lumMod val="75000"/>
                  </a:schemeClr>
                </a:solidFill>
              </a:rPr>
              <a:t>15% shift in customer across quadrant</a:t>
            </a:r>
          </a:p>
        </p:txBody>
      </p:sp>
      <p:sp>
        <p:nvSpPr>
          <p:cNvPr id="42" name="Arrow: Up 41">
            <a:extLst>
              <a:ext uri="{FF2B5EF4-FFF2-40B4-BE49-F238E27FC236}">
                <a16:creationId xmlns:a16="http://schemas.microsoft.com/office/drawing/2014/main" id="{0DD283CA-523B-42B7-98FF-ABFAFD76315B}"/>
              </a:ext>
            </a:extLst>
          </p:cNvPr>
          <p:cNvSpPr/>
          <p:nvPr/>
        </p:nvSpPr>
        <p:spPr>
          <a:xfrm>
            <a:off x="10166072" y="1884709"/>
            <a:ext cx="256325" cy="686972"/>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7CFEF1A-D6C3-438C-866F-4320965C9C1E}"/>
              </a:ext>
            </a:extLst>
          </p:cNvPr>
          <p:cNvSpPr/>
          <p:nvPr/>
        </p:nvSpPr>
        <p:spPr>
          <a:xfrm>
            <a:off x="10422397" y="2062654"/>
            <a:ext cx="1356462" cy="369332"/>
          </a:xfrm>
          <a:prstGeom prst="rect">
            <a:avLst/>
          </a:prstGeom>
        </p:spPr>
        <p:txBody>
          <a:bodyPr wrap="none">
            <a:spAutoFit/>
          </a:bodyPr>
          <a:lstStyle/>
          <a:p>
            <a:r>
              <a:rPr lang="en-US" b="1">
                <a:solidFill>
                  <a:srgbClr val="000000"/>
                </a:solidFill>
                <a:latin typeface="Calibri" panose="020F0502020204030204" pitchFamily="34" charset="0"/>
              </a:rPr>
              <a:t>$24,819,706</a:t>
            </a:r>
            <a:endParaRPr lang="en-US" b="1"/>
          </a:p>
        </p:txBody>
      </p:sp>
      <p:pic>
        <p:nvPicPr>
          <p:cNvPr id="45" name="Graphic 44" descr="Upward trend">
            <a:extLst>
              <a:ext uri="{FF2B5EF4-FFF2-40B4-BE49-F238E27FC236}">
                <a16:creationId xmlns:a16="http://schemas.microsoft.com/office/drawing/2014/main" id="{AEED1280-35B4-47AB-A765-E3C3BC442C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7162" y="2488040"/>
            <a:ext cx="914400" cy="914400"/>
          </a:xfrm>
          <a:prstGeom prst="rect">
            <a:avLst/>
          </a:prstGeom>
        </p:spPr>
      </p:pic>
      <p:sp>
        <p:nvSpPr>
          <p:cNvPr id="46" name="TextBox 45">
            <a:extLst>
              <a:ext uri="{FF2B5EF4-FFF2-40B4-BE49-F238E27FC236}">
                <a16:creationId xmlns:a16="http://schemas.microsoft.com/office/drawing/2014/main" id="{91B1F551-EBB2-4154-9BA9-59B9F8AA1231}"/>
              </a:ext>
            </a:extLst>
          </p:cNvPr>
          <p:cNvSpPr txBox="1"/>
          <p:nvPr/>
        </p:nvSpPr>
        <p:spPr>
          <a:xfrm>
            <a:off x="10153991" y="3332213"/>
            <a:ext cx="1875200" cy="954107"/>
          </a:xfrm>
          <a:prstGeom prst="rect">
            <a:avLst/>
          </a:prstGeom>
          <a:noFill/>
        </p:spPr>
        <p:txBody>
          <a:bodyPr wrap="square" rtlCol="0">
            <a:spAutoFit/>
          </a:bodyPr>
          <a:lstStyle/>
          <a:p>
            <a:pPr algn="ctr"/>
            <a:r>
              <a:rPr lang="en-US" sz="1400">
                <a:latin typeface="Century Gothic" panose="020B0502020202020204" pitchFamily="34" charset="0"/>
              </a:rPr>
              <a:t>$10 M increased profit due to 15% shift across customer segments</a:t>
            </a:r>
          </a:p>
        </p:txBody>
      </p:sp>
      <p:sp>
        <p:nvSpPr>
          <p:cNvPr id="48" name="Rectangle 47">
            <a:extLst>
              <a:ext uri="{FF2B5EF4-FFF2-40B4-BE49-F238E27FC236}">
                <a16:creationId xmlns:a16="http://schemas.microsoft.com/office/drawing/2014/main" id="{35F6C184-CD0B-41BD-ACEC-3F44D5B2A767}"/>
              </a:ext>
            </a:extLst>
          </p:cNvPr>
          <p:cNvSpPr/>
          <p:nvPr/>
        </p:nvSpPr>
        <p:spPr>
          <a:xfrm>
            <a:off x="4632008" y="-3664"/>
            <a:ext cx="1787669" cy="414857"/>
          </a:xfrm>
          <a:prstGeom prst="rect">
            <a:avLst/>
          </a:prstGeom>
        </p:spPr>
        <p:txBody>
          <a:bodyPr wrap="none" lIns="91440" tIns="45720" rIns="91440" bIns="45720" anchor="t">
            <a:spAutoFit/>
          </a:bodyPr>
          <a:lstStyle/>
          <a:p>
            <a:pPr>
              <a:lnSpc>
                <a:spcPct val="150000"/>
              </a:lnSpc>
            </a:pPr>
            <a:r>
              <a:rPr lang="en-US" sz="1600" dirty="0">
                <a:latin typeface="Century Gothic"/>
              </a:rPr>
              <a:t>What IF analysis</a:t>
            </a:r>
            <a:endParaRPr lang="en-US" sz="1600" dirty="0">
              <a:latin typeface="Century Gothic" panose="020B0502020202020204" pitchFamily="34" charset="0"/>
            </a:endParaRPr>
          </a:p>
        </p:txBody>
      </p:sp>
    </p:spTree>
    <p:extLst>
      <p:ext uri="{BB962C8B-B14F-4D97-AF65-F5344CB8AC3E}">
        <p14:creationId xmlns:p14="http://schemas.microsoft.com/office/powerpoint/2010/main" val="1349239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Shift in customer to higher quadrants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18</a:t>
            </a:fld>
            <a:endParaRPr lang="en-US"/>
          </a:p>
        </p:txBody>
      </p:sp>
      <p:graphicFrame>
        <p:nvGraphicFramePr>
          <p:cNvPr id="3" name="Table 2">
            <a:extLst>
              <a:ext uri="{FF2B5EF4-FFF2-40B4-BE49-F238E27FC236}">
                <a16:creationId xmlns:a16="http://schemas.microsoft.com/office/drawing/2014/main" id="{7124B394-5FD9-46F5-8F9C-ED3CACB0AF7C}"/>
              </a:ext>
            </a:extLst>
          </p:cNvPr>
          <p:cNvGraphicFramePr>
            <a:graphicFrameLocks noGrp="1"/>
          </p:cNvGraphicFramePr>
          <p:nvPr>
            <p:extLst>
              <p:ext uri="{D42A27DB-BD31-4B8C-83A1-F6EECF244321}">
                <p14:modId xmlns:p14="http://schemas.microsoft.com/office/powerpoint/2010/main" val="4238194179"/>
              </p:ext>
            </p:extLst>
          </p:nvPr>
        </p:nvGraphicFramePr>
        <p:xfrm>
          <a:off x="240909" y="1959338"/>
          <a:ext cx="11710181" cy="3595396"/>
        </p:xfrm>
        <a:graphic>
          <a:graphicData uri="http://schemas.openxmlformats.org/drawingml/2006/table">
            <a:tbl>
              <a:tblPr/>
              <a:tblGrid>
                <a:gridCol w="1785305">
                  <a:extLst>
                    <a:ext uri="{9D8B030D-6E8A-4147-A177-3AD203B41FA5}">
                      <a16:colId xmlns:a16="http://schemas.microsoft.com/office/drawing/2014/main" val="3384098155"/>
                    </a:ext>
                  </a:extLst>
                </a:gridCol>
                <a:gridCol w="2176152">
                  <a:extLst>
                    <a:ext uri="{9D8B030D-6E8A-4147-A177-3AD203B41FA5}">
                      <a16:colId xmlns:a16="http://schemas.microsoft.com/office/drawing/2014/main" val="4121200728"/>
                    </a:ext>
                  </a:extLst>
                </a:gridCol>
                <a:gridCol w="2176152">
                  <a:extLst>
                    <a:ext uri="{9D8B030D-6E8A-4147-A177-3AD203B41FA5}">
                      <a16:colId xmlns:a16="http://schemas.microsoft.com/office/drawing/2014/main" val="3895648282"/>
                    </a:ext>
                  </a:extLst>
                </a:gridCol>
                <a:gridCol w="1393143">
                  <a:extLst>
                    <a:ext uri="{9D8B030D-6E8A-4147-A177-3AD203B41FA5}">
                      <a16:colId xmlns:a16="http://schemas.microsoft.com/office/drawing/2014/main" val="110133962"/>
                    </a:ext>
                  </a:extLst>
                </a:gridCol>
                <a:gridCol w="1393143">
                  <a:extLst>
                    <a:ext uri="{9D8B030D-6E8A-4147-A177-3AD203B41FA5}">
                      <a16:colId xmlns:a16="http://schemas.microsoft.com/office/drawing/2014/main" val="4139329269"/>
                    </a:ext>
                  </a:extLst>
                </a:gridCol>
                <a:gridCol w="1393143">
                  <a:extLst>
                    <a:ext uri="{9D8B030D-6E8A-4147-A177-3AD203B41FA5}">
                      <a16:colId xmlns:a16="http://schemas.microsoft.com/office/drawing/2014/main" val="2147947828"/>
                    </a:ext>
                  </a:extLst>
                </a:gridCol>
                <a:gridCol w="1393143">
                  <a:extLst>
                    <a:ext uri="{9D8B030D-6E8A-4147-A177-3AD203B41FA5}">
                      <a16:colId xmlns:a16="http://schemas.microsoft.com/office/drawing/2014/main" val="1744208080"/>
                    </a:ext>
                  </a:extLst>
                </a:gridCol>
              </a:tblGrid>
              <a:tr h="361831">
                <a:tc rowSpan="2">
                  <a:txBody>
                    <a:bodyPr/>
                    <a:lstStyle/>
                    <a:p>
                      <a:pPr algn="ctr" fontAlgn="b"/>
                      <a:r>
                        <a:rPr lang="en-US" sz="1400" b="1" i="0" u="none" strike="noStrike">
                          <a:solidFill>
                            <a:schemeClr val="bg1"/>
                          </a:solidFill>
                          <a:effectLst/>
                          <a:latin typeface="Century Gothic" panose="020B0502020202020204" pitchFamily="34" charset="0"/>
                        </a:rPr>
                        <a:t>Shift in customer across quadrant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rowSpan="2">
                  <a:txBody>
                    <a:bodyPr/>
                    <a:lstStyle/>
                    <a:p>
                      <a:pPr algn="ctr" fontAlgn="b"/>
                      <a:r>
                        <a:rPr lang="en-US" sz="1400" b="1" i="0" u="none" strike="noStrike">
                          <a:solidFill>
                            <a:schemeClr val="bg1"/>
                          </a:solidFill>
                          <a:effectLst/>
                          <a:latin typeface="Century Gothic" panose="020B0502020202020204" pitchFamily="34" charset="0"/>
                        </a:rPr>
                        <a:t>Revenue  (CFV x 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rowSpan="2">
                  <a:txBody>
                    <a:bodyPr/>
                    <a:lstStyle/>
                    <a:p>
                      <a:pPr algn="ctr" fontAlgn="b"/>
                      <a:r>
                        <a:rPr lang="en-US" sz="1400" b="1" i="0" u="none" strike="noStrike">
                          <a:solidFill>
                            <a:schemeClr val="bg1"/>
                          </a:solidFill>
                          <a:effectLst/>
                          <a:latin typeface="Century Gothic" panose="020B0502020202020204" pitchFamily="34" charset="0"/>
                        </a:rPr>
                        <a:t>Percentage increase from baseline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gridSpan="4">
                  <a:txBody>
                    <a:bodyPr/>
                    <a:lstStyle/>
                    <a:p>
                      <a:pPr algn="ctr" fontAlgn="b"/>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6539024"/>
                  </a:ext>
                </a:extLst>
              </a:tr>
              <a:tr h="520505">
                <a:tc vMerge="1">
                  <a:txBody>
                    <a:bodyPr/>
                    <a:lstStyle/>
                    <a:p>
                      <a:pPr algn="ctr" fontAlgn="b"/>
                      <a:endParaRPr lang="en-US" sz="1400" b="0" i="0" u="none" strike="noStrike">
                        <a:solidFill>
                          <a:srgbClr val="000000"/>
                        </a:solidFill>
                        <a:effectLst/>
                        <a:latin typeface="Century Gothic" panose="020B0502020202020204" pitchFamily="34" charset="0"/>
                      </a:endParaRPr>
                    </a:p>
                  </a:txBody>
                  <a:tcPr marL="9525" marR="9525" marT="9525" marB="0" anchor="ctr">
                    <a:lnL>
                      <a:noFill/>
                    </a:lnL>
                    <a:lnR>
                      <a:noFill/>
                    </a:lnR>
                    <a:lnT>
                      <a:noFill/>
                    </a:lnT>
                    <a:lnB>
                      <a:noFill/>
                    </a:lnB>
                  </a:tcPr>
                </a:tc>
                <a:tc vMerge="1">
                  <a:txBody>
                    <a:bodyPr/>
                    <a:lstStyle/>
                    <a:p>
                      <a:pPr algn="ctr" fontAlgn="b"/>
                      <a:endParaRPr lang="en-US" sz="1400" b="0" i="0" u="none" strike="noStrike">
                        <a:solidFill>
                          <a:srgbClr val="000000"/>
                        </a:solidFill>
                        <a:effectLst/>
                        <a:latin typeface="Century Gothic" panose="020B0502020202020204" pitchFamily="34" charset="0"/>
                      </a:endParaRPr>
                    </a:p>
                  </a:txBody>
                  <a:tcPr marL="9525" marR="9525" marT="9525" marB="0" anchor="ctr">
                    <a:lnL>
                      <a:noFill/>
                    </a:lnL>
                    <a:lnR>
                      <a:noFill/>
                    </a:lnR>
                    <a:lnT>
                      <a:noFill/>
                    </a:lnT>
                    <a:lnB>
                      <a:noFill/>
                    </a:lnB>
                  </a:tcPr>
                </a:tc>
                <a:tc vMerge="1">
                  <a:txBody>
                    <a:bodyPr/>
                    <a:lstStyle/>
                    <a:p>
                      <a:endParaRPr lang="en-US"/>
                    </a:p>
                  </a:txBody>
                  <a:tcPr/>
                </a:tc>
                <a:tc>
                  <a:txBody>
                    <a:bodyPr/>
                    <a:lstStyle/>
                    <a:p>
                      <a:pPr algn="ctr" fontAlgn="b"/>
                      <a:r>
                        <a:rPr lang="en-US" sz="1400" b="1" i="0" u="none" strike="noStrike">
                          <a:solidFill>
                            <a:schemeClr val="bg1"/>
                          </a:solidFill>
                          <a:effectLst/>
                          <a:latin typeface="Century Gothic" panose="020B0502020202020204" pitchFamily="34" charset="0"/>
                        </a:rPr>
                        <a:t>Dogs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Question Marks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Cash 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Stars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508436854"/>
                  </a:ext>
                </a:extLst>
              </a:tr>
              <a:tr h="542612">
                <a:tc>
                  <a:txBody>
                    <a:bodyPr/>
                    <a:lstStyle/>
                    <a:p>
                      <a:pPr algn="ctr" rtl="0" fontAlgn="b"/>
                      <a:r>
                        <a:rPr lang="en-US" sz="2000" b="1" i="0" u="none" strike="noStrike">
                          <a:solidFill>
                            <a:srgbClr val="000000"/>
                          </a:solidFill>
                          <a:effectLst/>
                          <a:latin typeface="Century Gothic" panose="020B0502020202020204" pitchFamily="34" charset="0"/>
                        </a:rPr>
                        <a:t>Baseline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$192,996,439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78,625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40,190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40,462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80,079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31622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$201,269,675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70,763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42,370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42,112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84,112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4698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$209,542,910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62,900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44,278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44,034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88,144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99228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$217,816,146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55,038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46,186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45,955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92,177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5671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$226,089,382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47,175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48,095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47,877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96,209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978349"/>
                  </a:ext>
                </a:extLst>
              </a:tr>
            </a:tbl>
          </a:graphicData>
        </a:graphic>
      </p:graphicFrame>
      <p:sp>
        <p:nvSpPr>
          <p:cNvPr id="5" name="Arrow: Up 4">
            <a:extLst>
              <a:ext uri="{FF2B5EF4-FFF2-40B4-BE49-F238E27FC236}">
                <a16:creationId xmlns:a16="http://schemas.microsoft.com/office/drawing/2014/main" id="{3F17BE88-9339-41A6-9C27-1AB19EC20EC4}"/>
              </a:ext>
            </a:extLst>
          </p:cNvPr>
          <p:cNvSpPr/>
          <p:nvPr/>
        </p:nvSpPr>
        <p:spPr>
          <a:xfrm>
            <a:off x="4614203" y="3545058"/>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76319755-BD8B-41EE-ADBD-16EA32E0C626}"/>
              </a:ext>
            </a:extLst>
          </p:cNvPr>
          <p:cNvSpPr/>
          <p:nvPr/>
        </p:nvSpPr>
        <p:spPr>
          <a:xfrm>
            <a:off x="4614202" y="4065442"/>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9013CC87-E4F9-4AB7-BD28-9A55CF07FBDE}"/>
              </a:ext>
            </a:extLst>
          </p:cNvPr>
          <p:cNvSpPr/>
          <p:nvPr/>
        </p:nvSpPr>
        <p:spPr>
          <a:xfrm>
            <a:off x="4614201" y="4625464"/>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FA1A314A-8564-45CA-98F0-CC4395729B86}"/>
              </a:ext>
            </a:extLst>
          </p:cNvPr>
          <p:cNvSpPr/>
          <p:nvPr/>
        </p:nvSpPr>
        <p:spPr>
          <a:xfrm>
            <a:off x="4614201" y="5158274"/>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C936C6-EB54-4B2B-AEDF-A49AD6ED145F}"/>
              </a:ext>
            </a:extLst>
          </p:cNvPr>
          <p:cNvSpPr/>
          <p:nvPr/>
        </p:nvSpPr>
        <p:spPr>
          <a:xfrm>
            <a:off x="4632008" y="-3664"/>
            <a:ext cx="1787669" cy="414857"/>
          </a:xfrm>
          <a:prstGeom prst="rect">
            <a:avLst/>
          </a:prstGeom>
        </p:spPr>
        <p:txBody>
          <a:bodyPr wrap="none" lIns="91440" tIns="45720" rIns="91440" bIns="45720" anchor="t">
            <a:spAutoFit/>
          </a:bodyPr>
          <a:lstStyle/>
          <a:p>
            <a:pPr>
              <a:lnSpc>
                <a:spcPct val="150000"/>
              </a:lnSpc>
            </a:pPr>
            <a:r>
              <a:rPr lang="en-US" sz="1600" dirty="0">
                <a:latin typeface="Century Gothic"/>
              </a:rPr>
              <a:t>What IF analysis</a:t>
            </a:r>
            <a:endParaRPr lang="en-US" sz="1600" dirty="0">
              <a:latin typeface="Century Gothic" panose="020B0502020202020204" pitchFamily="34" charset="0"/>
            </a:endParaRPr>
          </a:p>
        </p:txBody>
      </p:sp>
    </p:spTree>
    <p:extLst>
      <p:ext uri="{BB962C8B-B14F-4D97-AF65-F5344CB8AC3E}">
        <p14:creationId xmlns:p14="http://schemas.microsoft.com/office/powerpoint/2010/main" val="145107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Recommendation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19</a:t>
            </a:fld>
            <a:endParaRPr lang="en-US"/>
          </a:p>
        </p:txBody>
      </p:sp>
      <p:sp>
        <p:nvSpPr>
          <p:cNvPr id="10" name="Rectangle 9">
            <a:extLst>
              <a:ext uri="{FF2B5EF4-FFF2-40B4-BE49-F238E27FC236}">
                <a16:creationId xmlns:a16="http://schemas.microsoft.com/office/drawing/2014/main" id="{4CF90AD1-82C6-42F2-B503-B4D5AD8DEB4E}"/>
              </a:ext>
            </a:extLst>
          </p:cNvPr>
          <p:cNvSpPr/>
          <p:nvPr/>
        </p:nvSpPr>
        <p:spPr>
          <a:xfrm>
            <a:off x="5508280" y="-1127"/>
            <a:ext cx="2004075" cy="414857"/>
          </a:xfrm>
          <a:prstGeom prst="rect">
            <a:avLst/>
          </a:prstGeom>
        </p:spPr>
        <p:txBody>
          <a:bodyPr wrap="none">
            <a:spAutoFit/>
          </a:bodyPr>
          <a:lstStyle/>
          <a:p>
            <a:pPr>
              <a:lnSpc>
                <a:spcPct val="150000"/>
              </a:lnSpc>
            </a:pPr>
            <a:r>
              <a:rPr lang="en-US" sz="1600">
                <a:latin typeface="Century Gothic" panose="020B0502020202020204" pitchFamily="34" charset="0"/>
              </a:rPr>
              <a:t>Recommendation</a:t>
            </a:r>
          </a:p>
        </p:txBody>
      </p:sp>
      <p:sp>
        <p:nvSpPr>
          <p:cNvPr id="3" name="TextBox 2">
            <a:extLst>
              <a:ext uri="{FF2B5EF4-FFF2-40B4-BE49-F238E27FC236}">
                <a16:creationId xmlns:a16="http://schemas.microsoft.com/office/drawing/2014/main" id="{0BC6F1C3-62ED-4B39-8D27-870EA640EB44}"/>
              </a:ext>
            </a:extLst>
          </p:cNvPr>
          <p:cNvSpPr txBox="1"/>
          <p:nvPr/>
        </p:nvSpPr>
        <p:spPr>
          <a:xfrm>
            <a:off x="250468" y="4229660"/>
            <a:ext cx="11710182" cy="830997"/>
          </a:xfrm>
          <a:prstGeom prst="rect">
            <a:avLst/>
          </a:prstGeom>
          <a:noFill/>
        </p:spPr>
        <p:txBody>
          <a:bodyPr wrap="square" lIns="91440" tIns="45720" rIns="91440" bIns="45720" rtlCol="0" anchor="ctr">
            <a:spAutoFit/>
          </a:bodyPr>
          <a:lstStyle/>
          <a:p>
            <a:pPr marL="342900" indent="-342900">
              <a:buAutoNum type="arabicPeriod"/>
            </a:pPr>
            <a:endParaRPr lang="en-US" sz="1600">
              <a:latin typeface="Century Gothic" panose="020B0502020202020204" pitchFamily="34" charset="0"/>
            </a:endParaRPr>
          </a:p>
          <a:p>
            <a:pPr marL="342900" indent="-342900">
              <a:buFont typeface="Arial"/>
              <a:buAutoNum type="arabicPeriod"/>
            </a:pPr>
            <a:endParaRPr lang="en-US" sz="1600">
              <a:latin typeface="Century Gothic" panose="020B0502020202020204" pitchFamily="34" charset="0"/>
            </a:endParaRPr>
          </a:p>
          <a:p>
            <a:pPr marL="342900" indent="-342900">
              <a:buAutoNum type="arabicPeriod"/>
            </a:pPr>
            <a:endParaRPr lang="en-US" sz="1600">
              <a:latin typeface="Century Gothic" panose="020B0502020202020204" pitchFamily="34" charset="0"/>
            </a:endParaRPr>
          </a:p>
        </p:txBody>
      </p:sp>
      <p:sp>
        <p:nvSpPr>
          <p:cNvPr id="5" name="TextBox 4">
            <a:extLst>
              <a:ext uri="{FF2B5EF4-FFF2-40B4-BE49-F238E27FC236}">
                <a16:creationId xmlns:a16="http://schemas.microsoft.com/office/drawing/2014/main" id="{8D12C58C-AE42-4BE4-8F5D-BCF5E8FDFA40}"/>
              </a:ext>
            </a:extLst>
          </p:cNvPr>
          <p:cNvSpPr txBox="1"/>
          <p:nvPr/>
        </p:nvSpPr>
        <p:spPr>
          <a:xfrm>
            <a:off x="856891" y="2050212"/>
            <a:ext cx="932802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  Convert cash cow segment to star segment</a:t>
            </a:r>
            <a:endParaRPr lang="en-US">
              <a:cs typeface="Calibri" panose="020F0502020204030204"/>
            </a:endParaRPr>
          </a:p>
          <a:p>
            <a:pPr marL="742950" lvl="1" indent="-285750">
              <a:buFont typeface="Arial"/>
              <a:buChar char="•"/>
            </a:pPr>
            <a:r>
              <a:rPr lang="en-US">
                <a:latin typeface="Century Gothic"/>
              </a:rPr>
              <a:t>Cash cow has customer future value closest to that of star segment so it's easier for them to convert</a:t>
            </a:r>
          </a:p>
          <a:p>
            <a:pPr marL="742950" lvl="1" indent="-285750">
              <a:buFont typeface="Arial"/>
              <a:buChar char="•"/>
            </a:pPr>
            <a:r>
              <a:rPr lang="en-US">
                <a:latin typeface="Century Gothic"/>
              </a:rPr>
              <a:t>The profit based on 10% annual conversion is $8,000,000</a:t>
            </a:r>
          </a:p>
          <a:p>
            <a:pPr lvl="1"/>
            <a:endParaRPr lang="en-US">
              <a:latin typeface="Century Gothic"/>
            </a:endParaRPr>
          </a:p>
          <a:p>
            <a:r>
              <a:rPr lang="en-US">
                <a:latin typeface="Century Gothic"/>
              </a:rPr>
              <a:t>  Maintain star segment's retention though satisfaction </a:t>
            </a:r>
          </a:p>
          <a:p>
            <a:pPr marL="742950" lvl="1" indent="-285750">
              <a:buFont typeface="Arial"/>
              <a:buChar char="•"/>
            </a:pPr>
            <a:r>
              <a:rPr lang="en-US">
                <a:latin typeface="Century Gothic"/>
              </a:rPr>
              <a:t>They have the highest retention rate of 99%</a:t>
            </a:r>
          </a:p>
          <a:p>
            <a:pPr marL="742950" lvl="1" indent="-285750">
              <a:buFont typeface="Arial"/>
              <a:buChar char="•"/>
            </a:pPr>
            <a:r>
              <a:rPr lang="en-US">
                <a:latin typeface="Century Gothic"/>
              </a:rPr>
              <a:t>Improve service or include new features based on their feedback </a:t>
            </a:r>
          </a:p>
          <a:p>
            <a:pPr lvl="1"/>
            <a:endParaRPr lang="en-US">
              <a:latin typeface="Century Gothic"/>
            </a:endParaRPr>
          </a:p>
          <a:p>
            <a:r>
              <a:rPr lang="en-US">
                <a:latin typeface="Century Gothic"/>
              </a:rPr>
              <a:t>  Encourage customer to engage in email communication</a:t>
            </a:r>
          </a:p>
          <a:p>
            <a:endParaRPr lang="en-US">
              <a:latin typeface="Century Gothic"/>
            </a:endParaRPr>
          </a:p>
          <a:p>
            <a:r>
              <a:rPr lang="en-US">
                <a:latin typeface="Century Gothic"/>
              </a:rPr>
              <a:t>  Do targeting marketing for the young age group</a:t>
            </a:r>
          </a:p>
          <a:p>
            <a:pPr marL="742950" lvl="1" indent="-285750">
              <a:buFont typeface="Arial"/>
              <a:buChar char="•"/>
            </a:pPr>
            <a:r>
              <a:rPr lang="en-US">
                <a:latin typeface="Century Gothic"/>
              </a:rPr>
              <a:t>They have the highest churn rate of 42% across all the age group</a:t>
            </a:r>
          </a:p>
          <a:p>
            <a:pPr marL="742950" lvl="1" indent="-285750">
              <a:buFont typeface="Arial"/>
              <a:buChar char="•"/>
            </a:pPr>
            <a:r>
              <a:rPr lang="en-US">
                <a:latin typeface="Century Gothic"/>
              </a:rPr>
              <a:t>Even though they would be initially in dog segment, we can push them towards question mark segment</a:t>
            </a:r>
          </a:p>
          <a:p>
            <a:pPr marL="742950" lvl="1" indent="-285750">
              <a:buFont typeface="Arial"/>
              <a:buChar char="•"/>
            </a:pPr>
            <a:r>
              <a:rPr lang="en-US">
                <a:latin typeface="Century Gothic"/>
              </a:rPr>
              <a:t>The profit based on 10% annual conversion is $4,000,000 </a:t>
            </a:r>
          </a:p>
          <a:p>
            <a:pPr marL="742950" lvl="1" indent="-285750">
              <a:buFont typeface="Arial"/>
              <a:buChar char="•"/>
            </a:pPr>
            <a:endParaRPr lang="en-US">
              <a:latin typeface="Century Gothic"/>
            </a:endParaRPr>
          </a:p>
        </p:txBody>
      </p:sp>
      <p:pic>
        <p:nvPicPr>
          <p:cNvPr id="6" name="Graphic 8">
            <a:extLst>
              <a:ext uri="{FF2B5EF4-FFF2-40B4-BE49-F238E27FC236}">
                <a16:creationId xmlns:a16="http://schemas.microsoft.com/office/drawing/2014/main" id="{AE4B5D07-8A9B-47C5-ACF7-93570B280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419" y="2374097"/>
            <a:ext cx="744748" cy="715993"/>
          </a:xfrm>
          <a:prstGeom prst="rect">
            <a:avLst/>
          </a:prstGeom>
        </p:spPr>
      </p:pic>
      <p:pic>
        <p:nvPicPr>
          <p:cNvPr id="9" name="Graphic 10">
            <a:extLst>
              <a:ext uri="{FF2B5EF4-FFF2-40B4-BE49-F238E27FC236}">
                <a16:creationId xmlns:a16="http://schemas.microsoft.com/office/drawing/2014/main" id="{E89FDF71-C988-4730-82A2-3A8A483EC9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32" y="3382436"/>
            <a:ext cx="759126" cy="773503"/>
          </a:xfrm>
          <a:prstGeom prst="rect">
            <a:avLst/>
          </a:prstGeom>
        </p:spPr>
      </p:pic>
      <p:pic>
        <p:nvPicPr>
          <p:cNvPr id="11" name="Graphic 11">
            <a:extLst>
              <a:ext uri="{FF2B5EF4-FFF2-40B4-BE49-F238E27FC236}">
                <a16:creationId xmlns:a16="http://schemas.microsoft.com/office/drawing/2014/main" id="{C0433373-1141-465D-A3EA-AD618E3A8A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419" y="4385962"/>
            <a:ext cx="615352" cy="600974"/>
          </a:xfrm>
          <a:prstGeom prst="rect">
            <a:avLst/>
          </a:prstGeom>
        </p:spPr>
      </p:pic>
      <p:pic>
        <p:nvPicPr>
          <p:cNvPr id="12" name="Graphic 12">
            <a:extLst>
              <a:ext uri="{FF2B5EF4-FFF2-40B4-BE49-F238E27FC236}">
                <a16:creationId xmlns:a16="http://schemas.microsoft.com/office/drawing/2014/main" id="{365ED373-6EA1-49E7-AD61-C0D4995564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419" y="5538002"/>
            <a:ext cx="629729" cy="629729"/>
          </a:xfrm>
          <a:prstGeom prst="rect">
            <a:avLst/>
          </a:prstGeom>
        </p:spPr>
      </p:pic>
    </p:spTree>
    <p:extLst>
      <p:ext uri="{BB962C8B-B14F-4D97-AF65-F5344CB8AC3E}">
        <p14:creationId xmlns:p14="http://schemas.microsoft.com/office/powerpoint/2010/main" val="356173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wearing a suit and tie smiling at the camera&#10;&#10;Description automatically generated">
            <a:extLst>
              <a:ext uri="{FF2B5EF4-FFF2-40B4-BE49-F238E27FC236}">
                <a16:creationId xmlns:a16="http://schemas.microsoft.com/office/drawing/2014/main" id="{214E37E5-2395-4185-BAF6-1688BA3FB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954" y="2718410"/>
            <a:ext cx="1800756" cy="1746504"/>
          </a:xfrm>
          <a:prstGeom prst="flowChartConnector">
            <a:avLst/>
          </a:prstGeom>
        </p:spPr>
      </p:pic>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Mystery Inc. – Meet the team </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8F820E5-4842-44AE-8E6E-9B3D30BCD5C6}"/>
              </a:ext>
            </a:extLst>
          </p:cNvPr>
          <p:cNvPicPr>
            <a:picLocks noChangeAspect="1"/>
          </p:cNvPicPr>
          <p:nvPr/>
        </p:nvPicPr>
        <p:blipFill rotWithShape="1">
          <a:blip r:embed="rId4"/>
          <a:srcRect l="3050" r="3050"/>
          <a:stretch/>
        </p:blipFill>
        <p:spPr>
          <a:xfrm>
            <a:off x="5149845" y="2702153"/>
            <a:ext cx="1779018" cy="1779018"/>
          </a:xfrm>
          <a:prstGeom prst="flowChartConnector">
            <a:avLst/>
          </a:prstGeom>
        </p:spPr>
      </p:pic>
      <p:pic>
        <p:nvPicPr>
          <p:cNvPr id="10" name="Picture 9">
            <a:extLst>
              <a:ext uri="{FF2B5EF4-FFF2-40B4-BE49-F238E27FC236}">
                <a16:creationId xmlns:a16="http://schemas.microsoft.com/office/drawing/2014/main" id="{150A6B43-635E-4CC2-8D91-9D190B075760}"/>
              </a:ext>
            </a:extLst>
          </p:cNvPr>
          <p:cNvPicPr>
            <a:picLocks noChangeAspect="1"/>
          </p:cNvPicPr>
          <p:nvPr/>
        </p:nvPicPr>
        <p:blipFill rotWithShape="1">
          <a:blip r:embed="rId5"/>
          <a:srcRect t="1918" b="1918"/>
          <a:stretch/>
        </p:blipFill>
        <p:spPr>
          <a:xfrm>
            <a:off x="3166260" y="2700122"/>
            <a:ext cx="1783080" cy="1783080"/>
          </a:xfrm>
          <a:prstGeom prst="flowChartConnector">
            <a:avLst/>
          </a:prstGeom>
        </p:spPr>
      </p:pic>
      <p:pic>
        <p:nvPicPr>
          <p:cNvPr id="11" name="Picture 10">
            <a:extLst>
              <a:ext uri="{FF2B5EF4-FFF2-40B4-BE49-F238E27FC236}">
                <a16:creationId xmlns:a16="http://schemas.microsoft.com/office/drawing/2014/main" id="{A5880853-1295-436B-86BB-885CF1B3B85D}"/>
              </a:ext>
            </a:extLst>
          </p:cNvPr>
          <p:cNvPicPr>
            <a:picLocks noChangeAspect="1"/>
          </p:cNvPicPr>
          <p:nvPr/>
        </p:nvPicPr>
        <p:blipFill rotWithShape="1">
          <a:blip r:embed="rId6"/>
          <a:srcRect t="4819" b="4819"/>
          <a:stretch/>
        </p:blipFill>
        <p:spPr>
          <a:xfrm>
            <a:off x="7129368" y="2700122"/>
            <a:ext cx="1783080" cy="1783080"/>
          </a:xfrm>
          <a:prstGeom prst="flowChartConnector">
            <a:avLst/>
          </a:prstGeom>
        </p:spPr>
      </p:pic>
      <p:pic>
        <p:nvPicPr>
          <p:cNvPr id="12" name="Picture 11">
            <a:extLst>
              <a:ext uri="{FF2B5EF4-FFF2-40B4-BE49-F238E27FC236}">
                <a16:creationId xmlns:a16="http://schemas.microsoft.com/office/drawing/2014/main" id="{0CEB34C4-ADFD-4750-BE6B-BFF62F6CDD09}"/>
              </a:ext>
            </a:extLst>
          </p:cNvPr>
          <p:cNvPicPr>
            <a:picLocks noChangeAspect="1"/>
          </p:cNvPicPr>
          <p:nvPr/>
        </p:nvPicPr>
        <p:blipFill rotWithShape="1">
          <a:blip r:embed="rId7"/>
          <a:srcRect t="914" b="914"/>
          <a:stretch/>
        </p:blipFill>
        <p:spPr>
          <a:xfrm>
            <a:off x="1215264" y="2716417"/>
            <a:ext cx="1750491" cy="1750491"/>
          </a:xfrm>
          <a:prstGeom prst="flowChartConnector">
            <a:avLst/>
          </a:prstGeom>
        </p:spPr>
      </p:pic>
      <p:sp>
        <p:nvSpPr>
          <p:cNvPr id="14" name="TextBox 13">
            <a:extLst>
              <a:ext uri="{FF2B5EF4-FFF2-40B4-BE49-F238E27FC236}">
                <a16:creationId xmlns:a16="http://schemas.microsoft.com/office/drawing/2014/main" id="{4C336B9E-5D7A-49B1-BE19-27F3AA9BD09C}"/>
              </a:ext>
            </a:extLst>
          </p:cNvPr>
          <p:cNvSpPr txBox="1"/>
          <p:nvPr/>
        </p:nvSpPr>
        <p:spPr>
          <a:xfrm>
            <a:off x="5145783" y="4795629"/>
            <a:ext cx="1779018" cy="707886"/>
          </a:xfrm>
          <a:prstGeom prst="rect">
            <a:avLst/>
          </a:prstGeom>
          <a:noFill/>
        </p:spPr>
        <p:txBody>
          <a:bodyPr wrap="square" rtlCol="0">
            <a:spAutoFit/>
          </a:bodyPr>
          <a:lstStyle/>
          <a:p>
            <a:pPr algn="ctr"/>
            <a:r>
              <a:rPr lang="en-US" sz="2000">
                <a:latin typeface="Daytona Pro Condensed" panose="020B0506030503040204" pitchFamily="34" charset="0"/>
              </a:rPr>
              <a:t>Rohan</a:t>
            </a:r>
          </a:p>
          <a:p>
            <a:pPr algn="ctr"/>
            <a:r>
              <a:rPr lang="en-US" sz="2000">
                <a:latin typeface="Daytona Pro Condensed" panose="020B0506030503040204" pitchFamily="34" charset="0"/>
              </a:rPr>
              <a:t>Gupta</a:t>
            </a:r>
          </a:p>
        </p:txBody>
      </p:sp>
      <p:sp>
        <p:nvSpPr>
          <p:cNvPr id="15" name="TextBox 14">
            <a:extLst>
              <a:ext uri="{FF2B5EF4-FFF2-40B4-BE49-F238E27FC236}">
                <a16:creationId xmlns:a16="http://schemas.microsoft.com/office/drawing/2014/main" id="{59D341AA-D447-43B8-8F62-22F4AF6CE8C6}"/>
              </a:ext>
            </a:extLst>
          </p:cNvPr>
          <p:cNvSpPr txBox="1"/>
          <p:nvPr/>
        </p:nvSpPr>
        <p:spPr>
          <a:xfrm>
            <a:off x="7135488" y="4795629"/>
            <a:ext cx="1779018" cy="707886"/>
          </a:xfrm>
          <a:prstGeom prst="rect">
            <a:avLst/>
          </a:prstGeom>
          <a:noFill/>
        </p:spPr>
        <p:txBody>
          <a:bodyPr wrap="square" rtlCol="0">
            <a:spAutoFit/>
          </a:bodyPr>
          <a:lstStyle/>
          <a:p>
            <a:pPr algn="ctr"/>
            <a:r>
              <a:rPr lang="en-US" sz="2000">
                <a:latin typeface="Daytona Pro Condensed" panose="020B0506030503040204" pitchFamily="34" charset="0"/>
              </a:rPr>
              <a:t>Cyril</a:t>
            </a:r>
          </a:p>
          <a:p>
            <a:pPr algn="ctr"/>
            <a:r>
              <a:rPr lang="en-US" sz="2000">
                <a:latin typeface="Daytona Pro Condensed" panose="020B0506030503040204" pitchFamily="34" charset="0"/>
              </a:rPr>
              <a:t>Johnson</a:t>
            </a:r>
          </a:p>
        </p:txBody>
      </p:sp>
      <p:sp>
        <p:nvSpPr>
          <p:cNvPr id="16" name="TextBox 15">
            <a:extLst>
              <a:ext uri="{FF2B5EF4-FFF2-40B4-BE49-F238E27FC236}">
                <a16:creationId xmlns:a16="http://schemas.microsoft.com/office/drawing/2014/main" id="{DF7DC972-FD5D-4866-B276-D898622CD35A}"/>
              </a:ext>
            </a:extLst>
          </p:cNvPr>
          <p:cNvSpPr txBox="1"/>
          <p:nvPr/>
        </p:nvSpPr>
        <p:spPr>
          <a:xfrm>
            <a:off x="3166260" y="4806335"/>
            <a:ext cx="1779018" cy="707886"/>
          </a:xfrm>
          <a:prstGeom prst="rect">
            <a:avLst/>
          </a:prstGeom>
          <a:noFill/>
        </p:spPr>
        <p:txBody>
          <a:bodyPr wrap="square" rtlCol="0">
            <a:spAutoFit/>
          </a:bodyPr>
          <a:lstStyle/>
          <a:p>
            <a:pPr algn="ctr"/>
            <a:r>
              <a:rPr lang="en-US" sz="2000">
                <a:latin typeface="Daytona Pro Condensed" panose="020B0506030503040204" pitchFamily="34" charset="0"/>
              </a:rPr>
              <a:t>Sahil</a:t>
            </a:r>
          </a:p>
          <a:p>
            <a:pPr algn="ctr"/>
            <a:r>
              <a:rPr lang="en-US" sz="2000">
                <a:latin typeface="Daytona Pro Condensed" panose="020B0506030503040204" pitchFamily="34" charset="0"/>
              </a:rPr>
              <a:t>Gandhi</a:t>
            </a:r>
          </a:p>
        </p:txBody>
      </p:sp>
      <p:sp>
        <p:nvSpPr>
          <p:cNvPr id="17" name="TextBox 16">
            <a:extLst>
              <a:ext uri="{FF2B5EF4-FFF2-40B4-BE49-F238E27FC236}">
                <a16:creationId xmlns:a16="http://schemas.microsoft.com/office/drawing/2014/main" id="{12A3AC87-1FA6-4511-8F32-46F9A960E3EE}"/>
              </a:ext>
            </a:extLst>
          </p:cNvPr>
          <p:cNvSpPr txBox="1"/>
          <p:nvPr/>
        </p:nvSpPr>
        <p:spPr>
          <a:xfrm>
            <a:off x="9104829" y="4795629"/>
            <a:ext cx="1779018" cy="707886"/>
          </a:xfrm>
          <a:prstGeom prst="rect">
            <a:avLst/>
          </a:prstGeom>
          <a:noFill/>
        </p:spPr>
        <p:txBody>
          <a:bodyPr wrap="square" rtlCol="0">
            <a:spAutoFit/>
          </a:bodyPr>
          <a:lstStyle/>
          <a:p>
            <a:pPr algn="ctr"/>
            <a:r>
              <a:rPr lang="en-US" sz="2000" dirty="0">
                <a:latin typeface="Daytona Pro Condensed" panose="020B0506030503040204" pitchFamily="34" charset="0"/>
              </a:rPr>
              <a:t>Jaswinder</a:t>
            </a:r>
          </a:p>
          <a:p>
            <a:pPr algn="ctr"/>
            <a:r>
              <a:rPr lang="en-US" sz="2000" dirty="0">
                <a:latin typeface="Daytona Pro Condensed" panose="020B0506030503040204" pitchFamily="34" charset="0"/>
              </a:rPr>
              <a:t>Singh</a:t>
            </a:r>
          </a:p>
        </p:txBody>
      </p:sp>
      <p:sp>
        <p:nvSpPr>
          <p:cNvPr id="18" name="TextBox 17">
            <a:extLst>
              <a:ext uri="{FF2B5EF4-FFF2-40B4-BE49-F238E27FC236}">
                <a16:creationId xmlns:a16="http://schemas.microsoft.com/office/drawing/2014/main" id="{BC71721F-42C5-437E-B9FC-08A86EB0495B}"/>
              </a:ext>
            </a:extLst>
          </p:cNvPr>
          <p:cNvSpPr txBox="1"/>
          <p:nvPr/>
        </p:nvSpPr>
        <p:spPr>
          <a:xfrm>
            <a:off x="1186737" y="4795629"/>
            <a:ext cx="1779018" cy="707886"/>
          </a:xfrm>
          <a:prstGeom prst="rect">
            <a:avLst/>
          </a:prstGeom>
          <a:noFill/>
        </p:spPr>
        <p:txBody>
          <a:bodyPr wrap="square" rtlCol="0">
            <a:spAutoFit/>
          </a:bodyPr>
          <a:lstStyle/>
          <a:p>
            <a:pPr algn="ctr"/>
            <a:r>
              <a:rPr lang="en-US" sz="2000" dirty="0">
                <a:latin typeface="Daytona Pro Condensed" panose="020B0506030503040204" pitchFamily="34" charset="0"/>
              </a:rPr>
              <a:t>Soumya</a:t>
            </a:r>
          </a:p>
          <a:p>
            <a:pPr algn="ctr"/>
            <a:r>
              <a:rPr lang="en-US" sz="2000" dirty="0">
                <a:latin typeface="Daytona Pro Condensed" panose="020B0506030503040204" pitchFamily="34" charset="0"/>
              </a:rPr>
              <a:t>Patra</a:t>
            </a:r>
          </a:p>
        </p:txBody>
      </p:sp>
      <p:pic>
        <p:nvPicPr>
          <p:cNvPr id="19" name="Picture 18">
            <a:extLst>
              <a:ext uri="{FF2B5EF4-FFF2-40B4-BE49-F238E27FC236}">
                <a16:creationId xmlns:a16="http://schemas.microsoft.com/office/drawing/2014/main" id="{DBC2C29F-DBA3-4FD9-9A2C-53CD17C4813A}"/>
              </a:ext>
            </a:extLst>
          </p:cNvPr>
          <p:cNvPicPr>
            <a:picLocks noChangeAspect="1"/>
          </p:cNvPicPr>
          <p:nvPr/>
        </p:nvPicPr>
        <p:blipFill>
          <a:blip r:embed="rId8"/>
          <a:stretch>
            <a:fillRect/>
          </a:stretch>
        </p:blipFill>
        <p:spPr>
          <a:xfrm>
            <a:off x="84408" y="63887"/>
            <a:ext cx="838047" cy="484753"/>
          </a:xfrm>
          <a:prstGeom prst="rect">
            <a:avLst/>
          </a:prstGeom>
        </p:spPr>
      </p:pic>
      <p:sp>
        <p:nvSpPr>
          <p:cNvPr id="3" name="Slide Number Placeholder 2">
            <a:extLst>
              <a:ext uri="{FF2B5EF4-FFF2-40B4-BE49-F238E27FC236}">
                <a16:creationId xmlns:a16="http://schemas.microsoft.com/office/drawing/2014/main" id="{F9D4953C-404E-4587-AAF9-0054EC975BD2}"/>
              </a:ext>
            </a:extLst>
          </p:cNvPr>
          <p:cNvSpPr>
            <a:spLocks noGrp="1"/>
          </p:cNvSpPr>
          <p:nvPr>
            <p:ph type="sldNum" sz="quarter" idx="12"/>
          </p:nvPr>
        </p:nvSpPr>
        <p:spPr/>
        <p:txBody>
          <a:bodyPr/>
          <a:lstStyle/>
          <a:p>
            <a:fld id="{7A4160FD-F64C-4499-9BD0-A87F7BA45576}" type="slidenum">
              <a:rPr lang="en-US" smtClean="0"/>
              <a:t>2</a:t>
            </a:fld>
            <a:endParaRPr lang="en-US"/>
          </a:p>
        </p:txBody>
      </p:sp>
    </p:spTree>
    <p:extLst>
      <p:ext uri="{BB962C8B-B14F-4D97-AF65-F5344CB8AC3E}">
        <p14:creationId xmlns:p14="http://schemas.microsoft.com/office/powerpoint/2010/main" val="2944963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0"/>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001273"/>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325390" y="1635685"/>
            <a:ext cx="7022412" cy="923330"/>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cs typeface="Lucida Sans Unicode" panose="020B0602030504020204" pitchFamily="34" charset="0"/>
              </a:rPr>
              <a:t>THANK YOU</a:t>
            </a:r>
            <a:endParaRPr lang="en-US" sz="6000" b="1" dirty="0">
              <a:solidFill>
                <a:schemeClr val="tx1">
                  <a:lumMod val="75000"/>
                  <a:lumOff val="25000"/>
                </a:schemeClr>
              </a:solidFill>
              <a:latin typeface="Lucida Handwriting" panose="03010101010101010101" pitchFamily="66"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188733"/>
            <a:ext cx="1404730" cy="812540"/>
          </a:xfrm>
          <a:prstGeom prst="rect">
            <a:avLst/>
          </a:prstGeom>
        </p:spPr>
      </p:pic>
    </p:spTree>
    <p:extLst>
      <p:ext uri="{BB962C8B-B14F-4D97-AF65-F5344CB8AC3E}">
        <p14:creationId xmlns:p14="http://schemas.microsoft.com/office/powerpoint/2010/main" val="57747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802169"/>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885950"/>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201101" y="928561"/>
            <a:ext cx="7022412" cy="830997"/>
          </a:xfrm>
          <a:prstGeom prst="rect">
            <a:avLst/>
          </a:prstGeom>
          <a:noFill/>
        </p:spPr>
        <p:txBody>
          <a:bodyPr wrap="square" rtlCol="0">
            <a:spAutoFit/>
          </a:bodyPr>
          <a:lstStyle/>
          <a:p>
            <a:pPr algn="ctr"/>
            <a:r>
              <a:rPr lang="en-US" sz="4800" dirty="0">
                <a:latin typeface="Lucida Sans Unicode" panose="020B0602030504020204" pitchFamily="34" charset="0"/>
                <a:cs typeface="Lucida Sans Unicode" panose="020B0602030504020204" pitchFamily="34" charset="0"/>
              </a:rPr>
              <a:t>APPENDIX</a:t>
            </a:r>
            <a:endParaRPr lang="en-US" sz="5400" dirty="0">
              <a:latin typeface="Lucida Sans Unicode" panose="020B0602030504020204" pitchFamily="34"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990902"/>
            <a:ext cx="1404730" cy="812540"/>
          </a:xfrm>
          <a:prstGeom prst="rect">
            <a:avLst/>
          </a:prstGeom>
        </p:spPr>
      </p:pic>
    </p:spTree>
    <p:extLst>
      <p:ext uri="{BB962C8B-B14F-4D97-AF65-F5344CB8AC3E}">
        <p14:creationId xmlns:p14="http://schemas.microsoft.com/office/powerpoint/2010/main" val="163953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Terminology</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sp>
        <p:nvSpPr>
          <p:cNvPr id="18" name="TextBox 17">
            <a:extLst>
              <a:ext uri="{FF2B5EF4-FFF2-40B4-BE49-F238E27FC236}">
                <a16:creationId xmlns:a16="http://schemas.microsoft.com/office/drawing/2014/main" id="{4818DDFF-6336-4E1F-A4CB-DD27881F1DC1}"/>
              </a:ext>
            </a:extLst>
          </p:cNvPr>
          <p:cNvSpPr txBox="1"/>
          <p:nvPr/>
        </p:nvSpPr>
        <p:spPr>
          <a:xfrm>
            <a:off x="240909" y="1821186"/>
            <a:ext cx="11858328" cy="17016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Customer profit measures the past while CLTV looks forward</a:t>
            </a:r>
          </a:p>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Customer profit is calculated through careful reporting and summarizing the results of past activity</a:t>
            </a:r>
          </a:p>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CLTV involves forecasting future activity, it is the present value of the future cash flow attributed to the customer relationship</a:t>
            </a:r>
          </a:p>
        </p:txBody>
      </p:sp>
      <p:sp>
        <p:nvSpPr>
          <p:cNvPr id="20" name="TextBox 19">
            <a:extLst>
              <a:ext uri="{FF2B5EF4-FFF2-40B4-BE49-F238E27FC236}">
                <a16:creationId xmlns:a16="http://schemas.microsoft.com/office/drawing/2014/main" id="{2316914A-9C4D-4C40-A856-8A612B338049}"/>
              </a:ext>
            </a:extLst>
          </p:cNvPr>
          <p:cNvSpPr txBox="1"/>
          <p:nvPr/>
        </p:nvSpPr>
        <p:spPr>
          <a:xfrm>
            <a:off x="1338115" y="4572774"/>
            <a:ext cx="8221546" cy="276999"/>
          </a:xfrm>
          <a:prstGeom prst="rect">
            <a:avLst/>
          </a:prstGeom>
          <a:noFill/>
        </p:spPr>
        <p:txBody>
          <a:bodyPr wrap="none" lIns="0" tIns="0" rIns="0" bIns="0" rtlCol="0">
            <a:spAutoFit/>
          </a:bodyPr>
          <a:lstStyle/>
          <a:p>
            <a:r>
              <a:rPr lang="en-US" i="1"/>
              <a:t>Profitability for the customer = Revenue from a customer – Cost to serve each customer</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8CECA3C-0978-4FA1-BCB4-2E61FC2E39B5}"/>
                  </a:ext>
                </a:extLst>
              </p:cNvPr>
              <p:cNvSpPr txBox="1"/>
              <p:nvPr/>
            </p:nvSpPr>
            <p:spPr>
              <a:xfrm>
                <a:off x="1305531" y="3675270"/>
                <a:ext cx="657269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𝐶𝐿𝑇𝑉</m:t>
                      </m:r>
                      <m:r>
                        <a:rPr lang="en-US" i="1" smtClean="0">
                          <a:latin typeface="Cambria Math" panose="02040503050406030204" pitchFamily="18" charset="0"/>
                        </a:rPr>
                        <m:t>=</m:t>
                      </m:r>
                      <m:r>
                        <a:rPr lang="en-US" b="0" i="1" smtClean="0">
                          <a:latin typeface="Cambria Math" panose="02040503050406030204" pitchFamily="18" charset="0"/>
                        </a:rPr>
                        <m:t>𝑀𝑎𝑟𝑔𝑖𝑛</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𝑅𝑒𝑡𝑒𝑛𝑡𝑖𝑜𝑛</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num>
                        <m:den>
                          <m:r>
                            <a:rPr lang="en-US" b="0" i="1" smtClean="0">
                              <a:latin typeface="Cambria Math" panose="02040503050406030204" pitchFamily="18" charset="0"/>
                            </a:rPr>
                            <m:t>1+</m:t>
                          </m:r>
                          <m:r>
                            <a:rPr lang="en-US" b="0" i="1" smtClean="0">
                              <a:latin typeface="Cambria Math" panose="02040503050406030204" pitchFamily="18" charset="0"/>
                            </a:rPr>
                            <m:t>𝐷𝑖𝑠𝑐𝑜𝑢𝑛𝑡</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𝑅𝑒𝑡𝑒𝑛𝑡𝑖𝑜𝑛</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den>
                      </m:f>
                    </m:oMath>
                  </m:oMathPara>
                </a14:m>
                <a:endParaRPr lang="en-US"/>
              </a:p>
            </p:txBody>
          </p:sp>
        </mc:Choice>
        <mc:Fallback>
          <p:sp>
            <p:nvSpPr>
              <p:cNvPr id="22" name="TextBox 21">
                <a:extLst>
                  <a:ext uri="{FF2B5EF4-FFF2-40B4-BE49-F238E27FC236}">
                    <a16:creationId xmlns:a16="http://schemas.microsoft.com/office/drawing/2014/main" id="{08CECA3C-0978-4FA1-BCB4-2E61FC2E39B5}"/>
                  </a:ext>
                </a:extLst>
              </p:cNvPr>
              <p:cNvSpPr txBox="1">
                <a:spLocks noRot="1" noChangeAspect="1" noMove="1" noResize="1" noEditPoints="1" noAdjustHandles="1" noChangeArrowheads="1" noChangeShapeType="1" noTextEdit="1"/>
              </p:cNvSpPr>
              <p:nvPr/>
            </p:nvSpPr>
            <p:spPr>
              <a:xfrm>
                <a:off x="1305531" y="3675270"/>
                <a:ext cx="6572697" cy="576761"/>
              </a:xfrm>
              <a:prstGeom prst="rect">
                <a:avLst/>
              </a:prstGeom>
              <a:blipFill>
                <a:blip r:embed="rId3"/>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B91CBD0-2C83-46A4-BBB6-DA09811C9F1D}"/>
              </a:ext>
            </a:extLst>
          </p:cNvPr>
          <p:cNvPicPr>
            <a:picLocks noChangeAspect="1"/>
          </p:cNvPicPr>
          <p:nvPr/>
        </p:nvPicPr>
        <p:blipFill>
          <a:blip r:embed="rId4"/>
          <a:stretch>
            <a:fillRect/>
          </a:stretch>
        </p:blipFill>
        <p:spPr>
          <a:xfrm>
            <a:off x="84408" y="63887"/>
            <a:ext cx="838047" cy="484753"/>
          </a:xfrm>
          <a:prstGeom prst="rect">
            <a:avLst/>
          </a:prstGeom>
        </p:spPr>
      </p:pic>
      <p:sp>
        <p:nvSpPr>
          <p:cNvPr id="24" name="Slide Number Placeholder 23">
            <a:extLst>
              <a:ext uri="{FF2B5EF4-FFF2-40B4-BE49-F238E27FC236}">
                <a16:creationId xmlns:a16="http://schemas.microsoft.com/office/drawing/2014/main" id="{549E58F8-2938-439A-8AF8-96A1670E1C1B}"/>
              </a:ext>
            </a:extLst>
          </p:cNvPr>
          <p:cNvSpPr>
            <a:spLocks noGrp="1"/>
          </p:cNvSpPr>
          <p:nvPr>
            <p:ph type="sldNum" sz="quarter" idx="12"/>
          </p:nvPr>
        </p:nvSpPr>
        <p:spPr/>
        <p:txBody>
          <a:bodyPr/>
          <a:lstStyle/>
          <a:p>
            <a:fld id="{7A4160FD-F64C-4499-9BD0-A87F7BA45576}" type="slidenum">
              <a:rPr lang="en-US" smtClean="0"/>
              <a:t>22</a:t>
            </a:fld>
            <a:endParaRPr lang="en-US"/>
          </a:p>
        </p:txBody>
      </p:sp>
    </p:spTree>
    <p:extLst>
      <p:ext uri="{BB962C8B-B14F-4D97-AF65-F5344CB8AC3E}">
        <p14:creationId xmlns:p14="http://schemas.microsoft.com/office/powerpoint/2010/main" val="336167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Models Used</a:t>
            </a:r>
            <a:endParaRPr lang="en-US" sz="480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sp>
        <p:nvSpPr>
          <p:cNvPr id="18" name="TextBox 17">
            <a:extLst>
              <a:ext uri="{FF2B5EF4-FFF2-40B4-BE49-F238E27FC236}">
                <a16:creationId xmlns:a16="http://schemas.microsoft.com/office/drawing/2014/main" id="{4818DDFF-6336-4E1F-A4CB-DD27881F1DC1}"/>
              </a:ext>
            </a:extLst>
          </p:cNvPr>
          <p:cNvSpPr txBox="1"/>
          <p:nvPr/>
        </p:nvSpPr>
        <p:spPr>
          <a:xfrm>
            <a:off x="240909" y="1821186"/>
            <a:ext cx="11858328" cy="170931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a:solidFill>
                  <a:schemeClr val="accent5">
                    <a:lumMod val="75000"/>
                  </a:schemeClr>
                </a:solidFill>
                <a:latin typeface="Century Gothic"/>
              </a:rPr>
              <a:t>Likelihood to Churn: Logistic regression, gradient boosting </a:t>
            </a:r>
            <a:endParaRPr lang="en-US">
              <a:solidFill>
                <a:schemeClr val="accent5">
                  <a:lumMod val="75000"/>
                </a:schemeClr>
              </a:solidFill>
              <a:cs typeface="Calibri" panose="020F0502020204030204"/>
            </a:endParaRPr>
          </a:p>
          <a:p>
            <a:pPr marL="742950" lvl="1" indent="-285750">
              <a:lnSpc>
                <a:spcPct val="150000"/>
              </a:lnSpc>
              <a:buFont typeface="Arial" panose="020B0604020202020204" pitchFamily="34" charset="0"/>
              <a:buChar char="•"/>
            </a:pPr>
            <a:r>
              <a:rPr lang="en-US">
                <a:solidFill>
                  <a:schemeClr val="accent5">
                    <a:lumMod val="75000"/>
                  </a:schemeClr>
                </a:solidFill>
                <a:latin typeface="Century Gothic"/>
              </a:rPr>
              <a:t>Best Model: Gradient boosting (70% accuracy)</a:t>
            </a:r>
          </a:p>
          <a:p>
            <a:pPr marL="285750" indent="-285750">
              <a:lnSpc>
                <a:spcPct val="150000"/>
              </a:lnSpc>
              <a:buFont typeface="Arial,Sans-Serif" panose="020B0604020202020204" pitchFamily="34" charset="0"/>
              <a:buChar char="•"/>
            </a:pPr>
            <a:r>
              <a:rPr lang="en-US">
                <a:solidFill>
                  <a:schemeClr val="accent5">
                    <a:lumMod val="75000"/>
                  </a:schemeClr>
                </a:solidFill>
                <a:latin typeface="Century Gothic"/>
              </a:rPr>
              <a:t>Future Margin: Logistic regression, gradient boosting </a:t>
            </a:r>
            <a:endParaRPr lang="en-US">
              <a:solidFill>
                <a:schemeClr val="accent5">
                  <a:lumMod val="75000"/>
                </a:schemeClr>
              </a:solidFill>
              <a:ea typeface="+mn-lt"/>
              <a:cs typeface="+mn-lt"/>
            </a:endParaRPr>
          </a:p>
          <a:p>
            <a:pPr marL="742950" lvl="1" indent="-285750">
              <a:lnSpc>
                <a:spcPct val="150000"/>
              </a:lnSpc>
              <a:buFont typeface="Arial,Sans-Serif" panose="020B0604020202020204" pitchFamily="34" charset="0"/>
              <a:buChar char="•"/>
            </a:pPr>
            <a:r>
              <a:rPr lang="en-US">
                <a:solidFill>
                  <a:schemeClr val="accent5">
                    <a:lumMod val="75000"/>
                  </a:schemeClr>
                </a:solidFill>
                <a:latin typeface="Century Gothic"/>
              </a:rPr>
              <a:t>Best Model: Gradient boosting (70% accuracy)</a:t>
            </a:r>
            <a:endParaRPr lang="en-US">
              <a:solidFill>
                <a:schemeClr val="accent5">
                  <a:lumMod val="75000"/>
                </a:schemeClr>
              </a:solidFill>
            </a:endParaRPr>
          </a:p>
        </p:txBody>
      </p:sp>
      <p:pic>
        <p:nvPicPr>
          <p:cNvPr id="23" name="Picture 22">
            <a:extLst>
              <a:ext uri="{FF2B5EF4-FFF2-40B4-BE49-F238E27FC236}">
                <a16:creationId xmlns:a16="http://schemas.microsoft.com/office/drawing/2014/main" id="{9B91CBD0-2C83-46A4-BBB6-DA09811C9F1D}"/>
              </a:ext>
            </a:extLst>
          </p:cNvPr>
          <p:cNvPicPr>
            <a:picLocks noChangeAspect="1"/>
          </p:cNvPicPr>
          <p:nvPr/>
        </p:nvPicPr>
        <p:blipFill>
          <a:blip r:embed="rId3"/>
          <a:stretch>
            <a:fillRect/>
          </a:stretch>
        </p:blipFill>
        <p:spPr>
          <a:xfrm>
            <a:off x="84408" y="63887"/>
            <a:ext cx="838047" cy="484753"/>
          </a:xfrm>
          <a:prstGeom prst="rect">
            <a:avLst/>
          </a:prstGeom>
        </p:spPr>
      </p:pic>
      <p:sp>
        <p:nvSpPr>
          <p:cNvPr id="24" name="Slide Number Placeholder 23">
            <a:extLst>
              <a:ext uri="{FF2B5EF4-FFF2-40B4-BE49-F238E27FC236}">
                <a16:creationId xmlns:a16="http://schemas.microsoft.com/office/drawing/2014/main" id="{549E58F8-2938-439A-8AF8-96A1670E1C1B}"/>
              </a:ext>
            </a:extLst>
          </p:cNvPr>
          <p:cNvSpPr>
            <a:spLocks noGrp="1"/>
          </p:cNvSpPr>
          <p:nvPr>
            <p:ph type="sldNum" sz="quarter" idx="12"/>
          </p:nvPr>
        </p:nvSpPr>
        <p:spPr/>
        <p:txBody>
          <a:bodyPr/>
          <a:lstStyle/>
          <a:p>
            <a:fld id="{7A4160FD-F64C-4499-9BD0-A87F7BA45576}" type="slidenum">
              <a:rPr lang="en-US" smtClean="0"/>
              <a:t>23</a:t>
            </a:fld>
            <a:endParaRPr lang="en-US"/>
          </a:p>
        </p:txBody>
      </p:sp>
      <p:pic>
        <p:nvPicPr>
          <p:cNvPr id="3" name="Picture 4" descr="Text&#10;&#10;Description automatically generated">
            <a:extLst>
              <a:ext uri="{FF2B5EF4-FFF2-40B4-BE49-F238E27FC236}">
                <a16:creationId xmlns:a16="http://schemas.microsoft.com/office/drawing/2014/main" id="{95D34F95-B8A9-4AE5-B159-985148512994}"/>
              </a:ext>
            </a:extLst>
          </p:cNvPr>
          <p:cNvPicPr>
            <a:picLocks noChangeAspect="1"/>
          </p:cNvPicPr>
          <p:nvPr/>
        </p:nvPicPr>
        <p:blipFill>
          <a:blip r:embed="rId4"/>
          <a:stretch>
            <a:fillRect/>
          </a:stretch>
        </p:blipFill>
        <p:spPr>
          <a:xfrm>
            <a:off x="604837" y="4864726"/>
            <a:ext cx="10434637" cy="1462423"/>
          </a:xfrm>
          <a:prstGeom prst="rect">
            <a:avLst/>
          </a:prstGeom>
        </p:spPr>
      </p:pic>
      <p:sp>
        <p:nvSpPr>
          <p:cNvPr id="5" name="TextBox 4">
            <a:extLst>
              <a:ext uri="{FF2B5EF4-FFF2-40B4-BE49-F238E27FC236}">
                <a16:creationId xmlns:a16="http://schemas.microsoft.com/office/drawing/2014/main" id="{2252AA0A-9E8F-42BD-B4C4-34E73621B86D}"/>
              </a:ext>
            </a:extLst>
          </p:cNvPr>
          <p:cNvSpPr txBox="1"/>
          <p:nvPr/>
        </p:nvSpPr>
        <p:spPr>
          <a:xfrm>
            <a:off x="604837" y="44981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Formula of CFV</a:t>
            </a:r>
            <a:endParaRPr lang="en-US" b="1" u="sng">
              <a:cs typeface="Calibri"/>
            </a:endParaRPr>
          </a:p>
        </p:txBody>
      </p:sp>
    </p:spTree>
    <p:extLst>
      <p:ext uri="{BB962C8B-B14F-4D97-AF65-F5344CB8AC3E}">
        <p14:creationId xmlns:p14="http://schemas.microsoft.com/office/powerpoint/2010/main" val="148687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F494EA-0737-45FD-ACDA-6B6079D5E753}"/>
              </a:ext>
            </a:extLst>
          </p:cNvPr>
          <p:cNvSpPr/>
          <p:nvPr/>
        </p:nvSpPr>
        <p:spPr>
          <a:xfrm>
            <a:off x="3410458" y="4623667"/>
            <a:ext cx="327395" cy="308877"/>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Acquire new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24</a:t>
            </a:fld>
            <a:endParaRPr lang="en-US"/>
          </a:p>
        </p:txBody>
      </p:sp>
      <p:sp>
        <p:nvSpPr>
          <p:cNvPr id="6" name="TextBox 5">
            <a:extLst>
              <a:ext uri="{FF2B5EF4-FFF2-40B4-BE49-F238E27FC236}">
                <a16:creationId xmlns:a16="http://schemas.microsoft.com/office/drawing/2014/main" id="{B1080ADC-AF57-402E-B734-4A8E5D74E573}"/>
              </a:ext>
            </a:extLst>
          </p:cNvPr>
          <p:cNvSpPr txBox="1"/>
          <p:nvPr/>
        </p:nvSpPr>
        <p:spPr>
          <a:xfrm>
            <a:off x="240908" y="1886431"/>
            <a:ext cx="11710182" cy="646331"/>
          </a:xfrm>
          <a:prstGeom prst="rect">
            <a:avLst/>
          </a:prstGeom>
          <a:noFill/>
        </p:spPr>
        <p:txBody>
          <a:bodyPr wrap="square" rtlCol="0">
            <a:spAutoFit/>
          </a:bodyPr>
          <a:lstStyle/>
          <a:p>
            <a:r>
              <a:rPr lang="en-US" dirty="0">
                <a:latin typeface="Century Gothic" panose="020B0502020202020204" pitchFamily="34" charset="0"/>
              </a:rPr>
              <a:t>To understand the potential of acquiring new customers, we need to confirm the market should have the potential for company to grow and scope of growth </a:t>
            </a:r>
          </a:p>
        </p:txBody>
      </p:sp>
      <p:sp>
        <p:nvSpPr>
          <p:cNvPr id="70" name="TextBox 69">
            <a:extLst>
              <a:ext uri="{FF2B5EF4-FFF2-40B4-BE49-F238E27FC236}">
                <a16:creationId xmlns:a16="http://schemas.microsoft.com/office/drawing/2014/main" id="{C9BAE743-6EB5-4857-8591-1EC39C61A9CF}"/>
              </a:ext>
            </a:extLst>
          </p:cNvPr>
          <p:cNvSpPr txBox="1"/>
          <p:nvPr/>
        </p:nvSpPr>
        <p:spPr>
          <a:xfrm>
            <a:off x="3352024" y="5812209"/>
            <a:ext cx="957185" cy="307777"/>
          </a:xfrm>
          <a:prstGeom prst="rect">
            <a:avLst/>
          </a:prstGeom>
          <a:noFill/>
        </p:spPr>
        <p:txBody>
          <a:bodyPr wrap="square" rtlCol="0">
            <a:spAutoFit/>
          </a:bodyPr>
          <a:lstStyle/>
          <a:p>
            <a:r>
              <a:rPr lang="en-US" sz="1400" b="1">
                <a:solidFill>
                  <a:schemeClr val="bg1"/>
                </a:solidFill>
              </a:rPr>
              <a:t>2019</a:t>
            </a:r>
          </a:p>
        </p:txBody>
      </p:sp>
      <p:sp>
        <p:nvSpPr>
          <p:cNvPr id="76" name="TextBox 75">
            <a:extLst>
              <a:ext uri="{FF2B5EF4-FFF2-40B4-BE49-F238E27FC236}">
                <a16:creationId xmlns:a16="http://schemas.microsoft.com/office/drawing/2014/main" id="{EEB5D24B-FFE3-481D-9FD1-2EF874DBFC04}"/>
              </a:ext>
            </a:extLst>
          </p:cNvPr>
          <p:cNvSpPr txBox="1"/>
          <p:nvPr/>
        </p:nvSpPr>
        <p:spPr>
          <a:xfrm>
            <a:off x="4052731" y="5827457"/>
            <a:ext cx="957185" cy="307777"/>
          </a:xfrm>
          <a:prstGeom prst="rect">
            <a:avLst/>
          </a:prstGeom>
          <a:noFill/>
        </p:spPr>
        <p:txBody>
          <a:bodyPr wrap="square" rtlCol="0">
            <a:spAutoFit/>
          </a:bodyPr>
          <a:lstStyle/>
          <a:p>
            <a:r>
              <a:rPr lang="en-US" sz="1400" b="1">
                <a:solidFill>
                  <a:schemeClr val="bg1"/>
                </a:solidFill>
              </a:rPr>
              <a:t>2020</a:t>
            </a:r>
          </a:p>
        </p:txBody>
      </p:sp>
      <p:sp>
        <p:nvSpPr>
          <p:cNvPr id="77" name="TextBox 76">
            <a:extLst>
              <a:ext uri="{FF2B5EF4-FFF2-40B4-BE49-F238E27FC236}">
                <a16:creationId xmlns:a16="http://schemas.microsoft.com/office/drawing/2014/main" id="{517F450E-011B-40A7-87A8-8C3D5CA035D4}"/>
              </a:ext>
            </a:extLst>
          </p:cNvPr>
          <p:cNvSpPr txBox="1"/>
          <p:nvPr/>
        </p:nvSpPr>
        <p:spPr>
          <a:xfrm>
            <a:off x="4720908" y="5824448"/>
            <a:ext cx="957185" cy="307777"/>
          </a:xfrm>
          <a:prstGeom prst="rect">
            <a:avLst/>
          </a:prstGeom>
          <a:noFill/>
        </p:spPr>
        <p:txBody>
          <a:bodyPr wrap="square" rtlCol="0">
            <a:spAutoFit/>
          </a:bodyPr>
          <a:lstStyle/>
          <a:p>
            <a:r>
              <a:rPr lang="en-US" sz="1400" b="1">
                <a:solidFill>
                  <a:schemeClr val="bg1"/>
                </a:solidFill>
              </a:rPr>
              <a:t>2023</a:t>
            </a:r>
          </a:p>
        </p:txBody>
      </p:sp>
      <p:sp>
        <p:nvSpPr>
          <p:cNvPr id="78" name="TextBox 77">
            <a:extLst>
              <a:ext uri="{FF2B5EF4-FFF2-40B4-BE49-F238E27FC236}">
                <a16:creationId xmlns:a16="http://schemas.microsoft.com/office/drawing/2014/main" id="{A2A70C43-E628-4780-A2B3-7590A877E3DD}"/>
              </a:ext>
            </a:extLst>
          </p:cNvPr>
          <p:cNvSpPr txBox="1"/>
          <p:nvPr/>
        </p:nvSpPr>
        <p:spPr>
          <a:xfrm>
            <a:off x="5429389" y="5821439"/>
            <a:ext cx="957185" cy="307777"/>
          </a:xfrm>
          <a:prstGeom prst="rect">
            <a:avLst/>
          </a:prstGeom>
          <a:noFill/>
        </p:spPr>
        <p:txBody>
          <a:bodyPr wrap="square" rtlCol="0">
            <a:spAutoFit/>
          </a:bodyPr>
          <a:lstStyle/>
          <a:p>
            <a:r>
              <a:rPr lang="en-US" sz="1400" b="1">
                <a:solidFill>
                  <a:schemeClr val="bg1"/>
                </a:solidFill>
              </a:rPr>
              <a:t>2025</a:t>
            </a:r>
          </a:p>
        </p:txBody>
      </p:sp>
      <p:sp>
        <p:nvSpPr>
          <p:cNvPr id="79" name="TextBox 78">
            <a:extLst>
              <a:ext uri="{FF2B5EF4-FFF2-40B4-BE49-F238E27FC236}">
                <a16:creationId xmlns:a16="http://schemas.microsoft.com/office/drawing/2014/main" id="{C4DB0A4B-5CA1-4304-9CB7-5C8DDDBBAD17}"/>
              </a:ext>
            </a:extLst>
          </p:cNvPr>
          <p:cNvSpPr txBox="1"/>
          <p:nvPr/>
        </p:nvSpPr>
        <p:spPr>
          <a:xfrm>
            <a:off x="6107956" y="5828080"/>
            <a:ext cx="957185" cy="307777"/>
          </a:xfrm>
          <a:prstGeom prst="rect">
            <a:avLst/>
          </a:prstGeom>
          <a:noFill/>
        </p:spPr>
        <p:txBody>
          <a:bodyPr wrap="square" rtlCol="0">
            <a:spAutoFit/>
          </a:bodyPr>
          <a:lstStyle/>
          <a:p>
            <a:r>
              <a:rPr lang="en-US" sz="1400" b="1">
                <a:solidFill>
                  <a:schemeClr val="bg1"/>
                </a:solidFill>
              </a:rPr>
              <a:t>2027</a:t>
            </a:r>
          </a:p>
        </p:txBody>
      </p:sp>
      <p:sp>
        <p:nvSpPr>
          <p:cNvPr id="73" name="Rectangle 72">
            <a:extLst>
              <a:ext uri="{FF2B5EF4-FFF2-40B4-BE49-F238E27FC236}">
                <a16:creationId xmlns:a16="http://schemas.microsoft.com/office/drawing/2014/main" id="{F0D23BEC-9BFC-4E66-BE25-78FF902F0352}"/>
              </a:ext>
            </a:extLst>
          </p:cNvPr>
          <p:cNvSpPr/>
          <p:nvPr/>
        </p:nvSpPr>
        <p:spPr>
          <a:xfrm>
            <a:off x="302915" y="5096110"/>
            <a:ext cx="11610081" cy="1152751"/>
          </a:xfrm>
          <a:prstGeom prst="rect">
            <a:avLst/>
          </a:prstGeom>
          <a:solidFill>
            <a:schemeClr val="accent5">
              <a:lumMod val="75000"/>
            </a:schemeClr>
          </a:solidFill>
        </p:spPr>
        <p:txBody>
          <a:bodyPr wrap="square">
            <a:spAutoFit/>
          </a:bodyPr>
          <a:lstStyle/>
          <a:p>
            <a:pPr>
              <a:lnSpc>
                <a:spcPct val="150000"/>
              </a:lnSpc>
            </a:pPr>
            <a:r>
              <a:rPr lang="en-US" sz="1600" dirty="0">
                <a:solidFill>
                  <a:schemeClr val="bg1"/>
                </a:solidFill>
                <a:latin typeface="Century Gothic" panose="020B0502020202020204" pitchFamily="34" charset="0"/>
              </a:rPr>
              <a:t>Amidst the unprecedented outbreak of coronavirus, governments across the world are advising people to stay indoors and practice social distancing, to reduce the spread of the pandemic. This has decreased short term potential growth opportunities for the car rental industry.</a:t>
            </a:r>
          </a:p>
        </p:txBody>
      </p:sp>
      <p:sp>
        <p:nvSpPr>
          <p:cNvPr id="74" name="Rectangle 73">
            <a:extLst>
              <a:ext uri="{FF2B5EF4-FFF2-40B4-BE49-F238E27FC236}">
                <a16:creationId xmlns:a16="http://schemas.microsoft.com/office/drawing/2014/main" id="{1C90EE77-E439-48FD-981C-6A298049C89D}"/>
              </a:ext>
            </a:extLst>
          </p:cNvPr>
          <p:cNvSpPr/>
          <p:nvPr/>
        </p:nvSpPr>
        <p:spPr>
          <a:xfrm>
            <a:off x="50048" y="6438962"/>
            <a:ext cx="6096000" cy="369332"/>
          </a:xfrm>
          <a:prstGeom prst="rect">
            <a:avLst/>
          </a:prstGeom>
        </p:spPr>
        <p:txBody>
          <a:bodyPr>
            <a:spAutoFit/>
          </a:bodyPr>
          <a:lstStyle/>
          <a:p>
            <a:r>
              <a:rPr lang="en-US" sz="900"/>
              <a:t>https://www.globenewswire.com/news-release/2020/09/08/2089843/0/en/Companies-In-Automobile-Rental-And-Leasing-Market-Expand-Customer-Base-By-Acquiring-Businesses-In-More-Countries.html</a:t>
            </a:r>
          </a:p>
        </p:txBody>
      </p:sp>
      <p:grpSp>
        <p:nvGrpSpPr>
          <p:cNvPr id="3" name="Group 2">
            <a:extLst>
              <a:ext uri="{FF2B5EF4-FFF2-40B4-BE49-F238E27FC236}">
                <a16:creationId xmlns:a16="http://schemas.microsoft.com/office/drawing/2014/main" id="{4A7A832E-11A7-45D9-9E4D-BD96E5CD8414}"/>
              </a:ext>
            </a:extLst>
          </p:cNvPr>
          <p:cNvGrpSpPr/>
          <p:nvPr/>
        </p:nvGrpSpPr>
        <p:grpSpPr>
          <a:xfrm>
            <a:off x="648349" y="2676566"/>
            <a:ext cx="11125744" cy="2255978"/>
            <a:chOff x="648349" y="2676566"/>
            <a:chExt cx="11125744" cy="2255978"/>
          </a:xfrm>
        </p:grpSpPr>
        <p:pic>
          <p:nvPicPr>
            <p:cNvPr id="72" name="Picture 71">
              <a:extLst>
                <a:ext uri="{FF2B5EF4-FFF2-40B4-BE49-F238E27FC236}">
                  <a16:creationId xmlns:a16="http://schemas.microsoft.com/office/drawing/2014/main" id="{9B74E2D9-2C5C-43CB-ACC2-2A9DBAC31B7F}"/>
                </a:ext>
              </a:extLst>
            </p:cNvPr>
            <p:cNvPicPr>
              <a:picLocks noChangeAspect="1"/>
            </p:cNvPicPr>
            <p:nvPr/>
          </p:nvPicPr>
          <p:blipFill>
            <a:blip r:embed="rId4"/>
            <a:stretch>
              <a:fillRect/>
            </a:stretch>
          </p:blipFill>
          <p:spPr>
            <a:xfrm>
              <a:off x="648349" y="2676566"/>
              <a:ext cx="4405793" cy="2255978"/>
            </a:xfrm>
            <a:prstGeom prst="rect">
              <a:avLst/>
            </a:prstGeom>
          </p:spPr>
        </p:pic>
        <p:sp>
          <p:nvSpPr>
            <p:cNvPr id="75" name="Rectangle 74">
              <a:extLst>
                <a:ext uri="{FF2B5EF4-FFF2-40B4-BE49-F238E27FC236}">
                  <a16:creationId xmlns:a16="http://schemas.microsoft.com/office/drawing/2014/main" id="{E26CA5D1-5A09-4A7F-90A5-0D89750A8684}"/>
                </a:ext>
              </a:extLst>
            </p:cNvPr>
            <p:cNvSpPr/>
            <p:nvPr/>
          </p:nvSpPr>
          <p:spPr>
            <a:xfrm>
              <a:off x="5678093" y="3050658"/>
              <a:ext cx="6096000" cy="1200329"/>
            </a:xfrm>
            <a:prstGeom prst="rect">
              <a:avLst/>
            </a:prstGeom>
          </p:spPr>
          <p:txBody>
            <a:bodyPr>
              <a:spAutoFit/>
            </a:bodyPr>
            <a:lstStyle/>
            <a:p>
              <a:r>
                <a:rPr lang="en-US" dirty="0">
                  <a:solidFill>
                    <a:srgbClr val="535D60"/>
                  </a:solidFill>
                  <a:latin typeface="Century Gothic" panose="020B0502020202020204" pitchFamily="34" charset="0"/>
                </a:rPr>
                <a:t>The top opportunities in the market will arise in the passenger car rental segment, which will </a:t>
              </a:r>
              <a:r>
                <a:rPr lang="en-US" u="sng" dirty="0">
                  <a:solidFill>
                    <a:schemeClr val="accent6">
                      <a:lumMod val="75000"/>
                    </a:schemeClr>
                  </a:solidFill>
                  <a:latin typeface="Century Gothic" panose="020B0502020202020204" pitchFamily="34" charset="0"/>
                </a:rPr>
                <a:t>gain</a:t>
              </a:r>
              <a:r>
                <a:rPr lang="en-US" dirty="0">
                  <a:solidFill>
                    <a:srgbClr val="535D60"/>
                  </a:solidFill>
                  <a:latin typeface="Century Gothic" panose="020B0502020202020204" pitchFamily="34" charset="0"/>
                </a:rPr>
                <a:t> </a:t>
              </a:r>
              <a:r>
                <a:rPr lang="en-US" b="1" dirty="0">
                  <a:solidFill>
                    <a:schemeClr val="accent6">
                      <a:lumMod val="75000"/>
                    </a:schemeClr>
                  </a:solidFill>
                  <a:latin typeface="Century Gothic" panose="020B0502020202020204" pitchFamily="34" charset="0"/>
                </a:rPr>
                <a:t>$31.9 billion</a:t>
              </a:r>
              <a:r>
                <a:rPr lang="en-US" dirty="0">
                  <a:solidFill>
                    <a:schemeClr val="accent6">
                      <a:lumMod val="75000"/>
                    </a:schemeClr>
                  </a:solidFill>
                  <a:latin typeface="Century Gothic" panose="020B0502020202020204" pitchFamily="34" charset="0"/>
                </a:rPr>
                <a:t> </a:t>
              </a:r>
              <a:r>
                <a:rPr lang="en-US" dirty="0">
                  <a:solidFill>
                    <a:srgbClr val="535D60"/>
                  </a:solidFill>
                  <a:latin typeface="Century Gothic" panose="020B0502020202020204" pitchFamily="34" charset="0"/>
                </a:rPr>
                <a:t>of global annual sales </a:t>
              </a:r>
              <a:r>
                <a:rPr lang="en-US" b="1" dirty="0">
                  <a:latin typeface="Century Gothic" panose="020B0502020202020204" pitchFamily="34" charset="0"/>
                </a:rPr>
                <a:t>by 2023</a:t>
              </a:r>
              <a:r>
                <a:rPr lang="en-US" dirty="0">
                  <a:solidFill>
                    <a:srgbClr val="535D60"/>
                  </a:solidFill>
                  <a:latin typeface="Century Gothic" panose="020B0502020202020204" pitchFamily="34" charset="0"/>
                </a:rPr>
                <a:t>, adding to the global car rental market size.</a:t>
              </a:r>
              <a:endParaRPr lang="en-US" dirty="0">
                <a:latin typeface="Century Gothic" panose="020B0502020202020204" pitchFamily="34" charset="0"/>
              </a:endParaRPr>
            </a:p>
          </p:txBody>
        </p:sp>
      </p:grpSp>
      <p:sp>
        <p:nvSpPr>
          <p:cNvPr id="84" name="Rectangle 83">
            <a:extLst>
              <a:ext uri="{FF2B5EF4-FFF2-40B4-BE49-F238E27FC236}">
                <a16:creationId xmlns:a16="http://schemas.microsoft.com/office/drawing/2014/main" id="{C0DABEDC-A5A2-44F1-BD43-F54FB64F35E4}"/>
              </a:ext>
            </a:extLst>
          </p:cNvPr>
          <p:cNvSpPr/>
          <p:nvPr/>
        </p:nvSpPr>
        <p:spPr>
          <a:xfrm>
            <a:off x="4632008" y="-3664"/>
            <a:ext cx="2050561" cy="414857"/>
          </a:xfrm>
          <a:prstGeom prst="rect">
            <a:avLst/>
          </a:prstGeom>
        </p:spPr>
        <p:txBody>
          <a:bodyPr wrap="none">
            <a:spAutoFit/>
          </a:bodyPr>
          <a:lstStyle/>
          <a:p>
            <a:pPr>
              <a:lnSpc>
                <a:spcPct val="150000"/>
              </a:lnSpc>
            </a:pPr>
            <a:r>
              <a:rPr lang="en-US" sz="1600">
                <a:latin typeface="Century Gothic" panose="020B0502020202020204" pitchFamily="34" charset="0"/>
              </a:rPr>
              <a:t>Discuss on strategy</a:t>
            </a:r>
          </a:p>
        </p:txBody>
      </p:sp>
    </p:spTree>
    <p:extLst>
      <p:ext uri="{BB962C8B-B14F-4D97-AF65-F5344CB8AC3E}">
        <p14:creationId xmlns:p14="http://schemas.microsoft.com/office/powerpoint/2010/main" val="21206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dirty="0">
                <a:latin typeface="Tw Cen MT Condensed"/>
              </a:rPr>
              <a:t>Know your customers</a:t>
            </a:r>
            <a:endParaRPr lang="en-US" sz="4800" dirty="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25</a:t>
            </a:fld>
            <a:endParaRPr lang="en-US"/>
          </a:p>
        </p:txBody>
      </p:sp>
      <p:grpSp>
        <p:nvGrpSpPr>
          <p:cNvPr id="3" name="Group 2">
            <a:extLst>
              <a:ext uri="{FF2B5EF4-FFF2-40B4-BE49-F238E27FC236}">
                <a16:creationId xmlns:a16="http://schemas.microsoft.com/office/drawing/2014/main" id="{7BF92277-5558-4FBC-9D8E-4BFF9C8F49F9}"/>
              </a:ext>
            </a:extLst>
          </p:cNvPr>
          <p:cNvGrpSpPr/>
          <p:nvPr/>
        </p:nvGrpSpPr>
        <p:grpSpPr>
          <a:xfrm>
            <a:off x="1999370" y="1813631"/>
            <a:ext cx="8193259" cy="3037770"/>
            <a:chOff x="1999370" y="1813631"/>
            <a:chExt cx="8193259" cy="3037770"/>
          </a:xfrm>
        </p:grpSpPr>
        <p:pic>
          <p:nvPicPr>
            <p:cNvPr id="29" name="Picture 28">
              <a:extLst>
                <a:ext uri="{FF2B5EF4-FFF2-40B4-BE49-F238E27FC236}">
                  <a16:creationId xmlns:a16="http://schemas.microsoft.com/office/drawing/2014/main" id="{6F2381F0-C28E-40F8-89EE-7C46639E1402}"/>
                </a:ext>
              </a:extLst>
            </p:cNvPr>
            <p:cNvPicPr>
              <a:picLocks noChangeAspect="1"/>
            </p:cNvPicPr>
            <p:nvPr/>
          </p:nvPicPr>
          <p:blipFill>
            <a:blip r:embed="rId4"/>
            <a:stretch>
              <a:fillRect/>
            </a:stretch>
          </p:blipFill>
          <p:spPr>
            <a:xfrm>
              <a:off x="2311716" y="1813631"/>
              <a:ext cx="7465156" cy="2780295"/>
            </a:xfrm>
            <a:prstGeom prst="rect">
              <a:avLst/>
            </a:prstGeom>
          </p:spPr>
        </p:pic>
        <p:sp>
          <p:nvSpPr>
            <p:cNvPr id="31" name="TextBox 30">
              <a:extLst>
                <a:ext uri="{FF2B5EF4-FFF2-40B4-BE49-F238E27FC236}">
                  <a16:creationId xmlns:a16="http://schemas.microsoft.com/office/drawing/2014/main" id="{4E9CF518-CA53-4B2A-A81F-20076D3A6004}"/>
                </a:ext>
              </a:extLst>
            </p:cNvPr>
            <p:cNvSpPr txBox="1"/>
            <p:nvPr/>
          </p:nvSpPr>
          <p:spPr>
            <a:xfrm>
              <a:off x="4473794" y="4543624"/>
              <a:ext cx="3827508"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customers based on Age</a:t>
              </a:r>
            </a:p>
          </p:txBody>
        </p:sp>
        <p:sp>
          <p:nvSpPr>
            <p:cNvPr id="39" name="Rectangle 38">
              <a:extLst>
                <a:ext uri="{FF2B5EF4-FFF2-40B4-BE49-F238E27FC236}">
                  <a16:creationId xmlns:a16="http://schemas.microsoft.com/office/drawing/2014/main" id="{81A658AB-E0E2-47FF-806F-AAE4453B7627}"/>
                </a:ext>
              </a:extLst>
            </p:cNvPr>
            <p:cNvSpPr/>
            <p:nvPr/>
          </p:nvSpPr>
          <p:spPr>
            <a:xfrm>
              <a:off x="1999370" y="1846763"/>
              <a:ext cx="8193259" cy="30046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9E345395-CCEB-4DA3-8B52-2220FBA635F5}"/>
              </a:ext>
            </a:extLst>
          </p:cNvPr>
          <p:cNvGrpSpPr/>
          <p:nvPr/>
        </p:nvGrpSpPr>
        <p:grpSpPr>
          <a:xfrm>
            <a:off x="191084" y="4884679"/>
            <a:ext cx="5780319" cy="1660950"/>
            <a:chOff x="191084" y="4884679"/>
            <a:chExt cx="5780319" cy="1660950"/>
          </a:xfrm>
        </p:grpSpPr>
        <p:pic>
          <p:nvPicPr>
            <p:cNvPr id="41" name="Picture 40">
              <a:extLst>
                <a:ext uri="{FF2B5EF4-FFF2-40B4-BE49-F238E27FC236}">
                  <a16:creationId xmlns:a16="http://schemas.microsoft.com/office/drawing/2014/main" id="{892AEFD3-5172-44B9-ADB8-822F8815ECA6}"/>
                </a:ext>
              </a:extLst>
            </p:cNvPr>
            <p:cNvPicPr>
              <a:picLocks noChangeAspect="1"/>
            </p:cNvPicPr>
            <p:nvPr/>
          </p:nvPicPr>
          <p:blipFill rotWithShape="1">
            <a:blip r:embed="rId5"/>
            <a:srcRect r="3864" b="25592"/>
            <a:stretch/>
          </p:blipFill>
          <p:spPr>
            <a:xfrm>
              <a:off x="210556" y="4897931"/>
              <a:ext cx="5760847" cy="1304079"/>
            </a:xfrm>
            <a:prstGeom prst="rect">
              <a:avLst/>
            </a:prstGeom>
            <a:ln>
              <a:noFill/>
            </a:ln>
          </p:spPr>
        </p:pic>
        <p:sp>
          <p:nvSpPr>
            <p:cNvPr id="42" name="TextBox 41">
              <a:extLst>
                <a:ext uri="{FF2B5EF4-FFF2-40B4-BE49-F238E27FC236}">
                  <a16:creationId xmlns:a16="http://schemas.microsoft.com/office/drawing/2014/main" id="{00CDFE9D-54B5-40E8-B21A-F39F5D9CE505}"/>
                </a:ext>
              </a:extLst>
            </p:cNvPr>
            <p:cNvSpPr txBox="1"/>
            <p:nvPr/>
          </p:nvSpPr>
          <p:spPr>
            <a:xfrm>
              <a:off x="1240267" y="6224600"/>
              <a:ext cx="3827508"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Spanish speaking customer</a:t>
              </a:r>
            </a:p>
          </p:txBody>
        </p:sp>
        <p:sp>
          <p:nvSpPr>
            <p:cNvPr id="43" name="Rectangle 42">
              <a:extLst>
                <a:ext uri="{FF2B5EF4-FFF2-40B4-BE49-F238E27FC236}">
                  <a16:creationId xmlns:a16="http://schemas.microsoft.com/office/drawing/2014/main" id="{1D4C8B68-BDCB-4778-90E7-0A16CE54AB8A}"/>
                </a:ext>
              </a:extLst>
            </p:cNvPr>
            <p:cNvSpPr/>
            <p:nvPr/>
          </p:nvSpPr>
          <p:spPr>
            <a:xfrm>
              <a:off x="191084" y="4884679"/>
              <a:ext cx="5780318" cy="166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B1C2E6D-BD6D-4B3A-A0B8-25F4DD7FC7CE}"/>
              </a:ext>
            </a:extLst>
          </p:cNvPr>
          <p:cNvGrpSpPr/>
          <p:nvPr/>
        </p:nvGrpSpPr>
        <p:grpSpPr>
          <a:xfrm>
            <a:off x="6255029" y="4894409"/>
            <a:ext cx="5780318" cy="1660950"/>
            <a:chOff x="6255029" y="4894409"/>
            <a:chExt cx="5780318" cy="1660950"/>
          </a:xfrm>
        </p:grpSpPr>
        <p:pic>
          <p:nvPicPr>
            <p:cNvPr id="44" name="Picture 43">
              <a:extLst>
                <a:ext uri="{FF2B5EF4-FFF2-40B4-BE49-F238E27FC236}">
                  <a16:creationId xmlns:a16="http://schemas.microsoft.com/office/drawing/2014/main" id="{AC90FEA2-4E9D-49D8-8FC4-82A183F4DA55}"/>
                </a:ext>
              </a:extLst>
            </p:cNvPr>
            <p:cNvPicPr>
              <a:picLocks noChangeAspect="1"/>
            </p:cNvPicPr>
            <p:nvPr/>
          </p:nvPicPr>
          <p:blipFill>
            <a:blip r:embed="rId6"/>
            <a:stretch>
              <a:fillRect/>
            </a:stretch>
          </p:blipFill>
          <p:spPr>
            <a:xfrm>
              <a:off x="6387548" y="4938867"/>
              <a:ext cx="4823792" cy="1258462"/>
            </a:xfrm>
            <a:prstGeom prst="rect">
              <a:avLst/>
            </a:prstGeom>
          </p:spPr>
        </p:pic>
        <p:sp>
          <p:nvSpPr>
            <p:cNvPr id="45" name="Rectangle 44">
              <a:extLst>
                <a:ext uri="{FF2B5EF4-FFF2-40B4-BE49-F238E27FC236}">
                  <a16:creationId xmlns:a16="http://schemas.microsoft.com/office/drawing/2014/main" id="{B9164A43-98CE-4453-9E0F-9FA80A8B64D2}"/>
                </a:ext>
              </a:extLst>
            </p:cNvPr>
            <p:cNvSpPr/>
            <p:nvPr/>
          </p:nvSpPr>
          <p:spPr>
            <a:xfrm>
              <a:off x="6255029" y="4894409"/>
              <a:ext cx="5780318" cy="166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838CE30-ED88-4856-99A5-A455A2E83228}"/>
                </a:ext>
              </a:extLst>
            </p:cNvPr>
            <p:cNvSpPr txBox="1"/>
            <p:nvPr/>
          </p:nvSpPr>
          <p:spPr>
            <a:xfrm>
              <a:off x="6679096" y="6222455"/>
              <a:ext cx="4264829"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customers with Email preference</a:t>
              </a:r>
            </a:p>
          </p:txBody>
        </p:sp>
      </p:grpSp>
      <p:sp>
        <p:nvSpPr>
          <p:cNvPr id="48" name="Rectangle 47">
            <a:extLst>
              <a:ext uri="{FF2B5EF4-FFF2-40B4-BE49-F238E27FC236}">
                <a16:creationId xmlns:a16="http://schemas.microsoft.com/office/drawing/2014/main" id="{3FF12350-8AD1-4B05-8C73-DB4D14C0CFAB}"/>
              </a:ext>
            </a:extLst>
          </p:cNvPr>
          <p:cNvSpPr/>
          <p:nvPr/>
        </p:nvSpPr>
        <p:spPr>
          <a:xfrm>
            <a:off x="4984756" y="14317"/>
            <a:ext cx="2291012" cy="414857"/>
          </a:xfrm>
          <a:prstGeom prst="rect">
            <a:avLst/>
          </a:prstGeom>
        </p:spPr>
        <p:txBody>
          <a:bodyPr wrap="none">
            <a:spAutoFit/>
          </a:bodyPr>
          <a:lstStyle/>
          <a:p>
            <a:pPr>
              <a:lnSpc>
                <a:spcPct val="150000"/>
              </a:lnSpc>
            </a:pPr>
            <a:r>
              <a:rPr lang="en-US" sz="1600" dirty="0">
                <a:latin typeface="Century Gothic" panose="020B0502020202020204" pitchFamily="34" charset="0"/>
              </a:rPr>
              <a:t>Know your customers</a:t>
            </a:r>
          </a:p>
        </p:txBody>
      </p:sp>
    </p:spTree>
    <p:extLst>
      <p:ext uri="{BB962C8B-B14F-4D97-AF65-F5344CB8AC3E}">
        <p14:creationId xmlns:p14="http://schemas.microsoft.com/office/powerpoint/2010/main" val="403372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Know your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26</a:t>
            </a:fld>
            <a:endParaRPr lang="en-US"/>
          </a:p>
        </p:txBody>
      </p:sp>
      <p:grpSp>
        <p:nvGrpSpPr>
          <p:cNvPr id="5" name="Group 4">
            <a:extLst>
              <a:ext uri="{FF2B5EF4-FFF2-40B4-BE49-F238E27FC236}">
                <a16:creationId xmlns:a16="http://schemas.microsoft.com/office/drawing/2014/main" id="{787C5B69-2274-466C-ADDD-C570E000C3E5}"/>
              </a:ext>
            </a:extLst>
          </p:cNvPr>
          <p:cNvGrpSpPr/>
          <p:nvPr/>
        </p:nvGrpSpPr>
        <p:grpSpPr>
          <a:xfrm>
            <a:off x="688997" y="1822848"/>
            <a:ext cx="3827508" cy="2048564"/>
            <a:chOff x="688997" y="1822848"/>
            <a:chExt cx="3827508" cy="2048564"/>
          </a:xfrm>
        </p:grpSpPr>
        <p:pic>
          <p:nvPicPr>
            <p:cNvPr id="3" name="Picture 2">
              <a:extLst>
                <a:ext uri="{FF2B5EF4-FFF2-40B4-BE49-F238E27FC236}">
                  <a16:creationId xmlns:a16="http://schemas.microsoft.com/office/drawing/2014/main" id="{0091E172-C6DB-4FE3-96D9-3E5C5F354FCB}"/>
                </a:ext>
              </a:extLst>
            </p:cNvPr>
            <p:cNvPicPr>
              <a:picLocks noChangeAspect="1"/>
            </p:cNvPicPr>
            <p:nvPr/>
          </p:nvPicPr>
          <p:blipFill rotWithShape="1">
            <a:blip r:embed="rId4"/>
            <a:srcRect l="-628" t="758" r="4831" b="12346"/>
            <a:stretch/>
          </p:blipFill>
          <p:spPr>
            <a:xfrm>
              <a:off x="875188" y="1955243"/>
              <a:ext cx="3387001" cy="1531855"/>
            </a:xfrm>
            <a:prstGeom prst="rect">
              <a:avLst/>
            </a:prstGeom>
          </p:spPr>
        </p:pic>
        <p:sp>
          <p:nvSpPr>
            <p:cNvPr id="17" name="TextBox 16">
              <a:extLst>
                <a:ext uri="{FF2B5EF4-FFF2-40B4-BE49-F238E27FC236}">
                  <a16:creationId xmlns:a16="http://schemas.microsoft.com/office/drawing/2014/main" id="{694BDFEC-443F-481D-B9F4-361BEA7A65C9}"/>
                </a:ext>
              </a:extLst>
            </p:cNvPr>
            <p:cNvSpPr txBox="1"/>
            <p:nvPr/>
          </p:nvSpPr>
          <p:spPr>
            <a:xfrm>
              <a:off x="688997" y="3465605"/>
              <a:ext cx="3827508" cy="307777"/>
            </a:xfrm>
            <a:prstGeom prst="rect">
              <a:avLst/>
            </a:prstGeom>
            <a:noFill/>
          </p:spPr>
          <p:txBody>
            <a:bodyPr wrap="square" rtlCol="0">
              <a:spAutoFit/>
            </a:bodyPr>
            <a:lstStyle/>
            <a:p>
              <a:pPr algn="ctr"/>
              <a:r>
                <a:rPr lang="en-US" sz="1400">
                  <a:latin typeface="Century Gothic" panose="020B0502020202020204" pitchFamily="34" charset="0"/>
                </a:rPr>
                <a:t>Distribution of fixed income customers</a:t>
              </a:r>
            </a:p>
          </p:txBody>
        </p:sp>
        <p:sp>
          <p:nvSpPr>
            <p:cNvPr id="9" name="Rectangle 8">
              <a:extLst>
                <a:ext uri="{FF2B5EF4-FFF2-40B4-BE49-F238E27FC236}">
                  <a16:creationId xmlns:a16="http://schemas.microsoft.com/office/drawing/2014/main" id="{EB98924A-E6DF-4B4D-B703-3073F874DEB5}"/>
                </a:ext>
              </a:extLst>
            </p:cNvPr>
            <p:cNvSpPr/>
            <p:nvPr/>
          </p:nvSpPr>
          <p:spPr>
            <a:xfrm>
              <a:off x="768510" y="1822848"/>
              <a:ext cx="3626202" cy="2048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D2E996-FBCF-4F6B-8104-82362F34D655}"/>
              </a:ext>
            </a:extLst>
          </p:cNvPr>
          <p:cNvGrpSpPr/>
          <p:nvPr/>
        </p:nvGrpSpPr>
        <p:grpSpPr>
          <a:xfrm>
            <a:off x="4543181" y="2615803"/>
            <a:ext cx="6993244" cy="2977905"/>
            <a:chOff x="4543181" y="2615803"/>
            <a:chExt cx="6993244" cy="2977905"/>
          </a:xfrm>
        </p:grpSpPr>
        <p:pic>
          <p:nvPicPr>
            <p:cNvPr id="6" name="Picture 5">
              <a:extLst>
                <a:ext uri="{FF2B5EF4-FFF2-40B4-BE49-F238E27FC236}">
                  <a16:creationId xmlns:a16="http://schemas.microsoft.com/office/drawing/2014/main" id="{27BE163A-8EB9-4834-80B8-4F5BD22BED94}"/>
                </a:ext>
              </a:extLst>
            </p:cNvPr>
            <p:cNvPicPr>
              <a:picLocks noChangeAspect="1"/>
            </p:cNvPicPr>
            <p:nvPr/>
          </p:nvPicPr>
          <p:blipFill>
            <a:blip r:embed="rId5"/>
            <a:stretch>
              <a:fillRect/>
            </a:stretch>
          </p:blipFill>
          <p:spPr>
            <a:xfrm>
              <a:off x="4558155" y="2615803"/>
              <a:ext cx="6978270" cy="2613518"/>
            </a:xfrm>
            <a:prstGeom prst="rect">
              <a:avLst/>
            </a:prstGeom>
          </p:spPr>
        </p:pic>
        <p:sp>
          <p:nvSpPr>
            <p:cNvPr id="19" name="TextBox 18">
              <a:extLst>
                <a:ext uri="{FF2B5EF4-FFF2-40B4-BE49-F238E27FC236}">
                  <a16:creationId xmlns:a16="http://schemas.microsoft.com/office/drawing/2014/main" id="{FD827CF9-5CBC-4C74-A8C7-CE8D6E4F7E8C}"/>
                </a:ext>
              </a:extLst>
            </p:cNvPr>
            <p:cNvSpPr txBox="1"/>
            <p:nvPr/>
          </p:nvSpPr>
          <p:spPr>
            <a:xfrm>
              <a:off x="6506758" y="5285930"/>
              <a:ext cx="3827508" cy="307777"/>
            </a:xfrm>
            <a:prstGeom prst="rect">
              <a:avLst/>
            </a:prstGeom>
            <a:noFill/>
          </p:spPr>
          <p:txBody>
            <a:bodyPr wrap="square" rtlCol="0">
              <a:spAutoFit/>
            </a:bodyPr>
            <a:lstStyle/>
            <a:p>
              <a:pPr algn="ctr"/>
              <a:r>
                <a:rPr lang="en-US" sz="1400">
                  <a:latin typeface="Century Gothic" panose="020B0502020202020204" pitchFamily="34" charset="0"/>
                </a:rPr>
                <a:t>Distribution of  income of customers</a:t>
              </a:r>
            </a:p>
          </p:txBody>
        </p:sp>
        <p:sp>
          <p:nvSpPr>
            <p:cNvPr id="24" name="Rectangle 23">
              <a:extLst>
                <a:ext uri="{FF2B5EF4-FFF2-40B4-BE49-F238E27FC236}">
                  <a16:creationId xmlns:a16="http://schemas.microsoft.com/office/drawing/2014/main" id="{09A21350-AA64-45BB-9730-4BBBC0FB7F12}"/>
                </a:ext>
              </a:extLst>
            </p:cNvPr>
            <p:cNvSpPr/>
            <p:nvPr/>
          </p:nvSpPr>
          <p:spPr>
            <a:xfrm>
              <a:off x="4543181" y="2719478"/>
              <a:ext cx="6978270" cy="2874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6B17C848-AABF-4E80-A886-592E57442C98}"/>
              </a:ext>
            </a:extLst>
          </p:cNvPr>
          <p:cNvSpPr/>
          <p:nvPr/>
        </p:nvSpPr>
        <p:spPr>
          <a:xfrm>
            <a:off x="4984756" y="14317"/>
            <a:ext cx="2291012" cy="414857"/>
          </a:xfrm>
          <a:prstGeom prst="rect">
            <a:avLst/>
          </a:prstGeom>
        </p:spPr>
        <p:txBody>
          <a:bodyPr wrap="none">
            <a:spAutoFit/>
          </a:bodyPr>
          <a:lstStyle/>
          <a:p>
            <a:pPr>
              <a:lnSpc>
                <a:spcPct val="150000"/>
              </a:lnSpc>
            </a:pPr>
            <a:r>
              <a:rPr lang="en-US" sz="1600">
                <a:latin typeface="Century Gothic" panose="020B0502020202020204" pitchFamily="34" charset="0"/>
              </a:rPr>
              <a:t>Know your customers</a:t>
            </a:r>
          </a:p>
        </p:txBody>
      </p:sp>
      <p:grpSp>
        <p:nvGrpSpPr>
          <p:cNvPr id="10" name="Group 9">
            <a:extLst>
              <a:ext uri="{FF2B5EF4-FFF2-40B4-BE49-F238E27FC236}">
                <a16:creationId xmlns:a16="http://schemas.microsoft.com/office/drawing/2014/main" id="{6E3E8637-7D2E-47D5-8157-E19DDC6627B2}"/>
              </a:ext>
            </a:extLst>
          </p:cNvPr>
          <p:cNvGrpSpPr/>
          <p:nvPr/>
        </p:nvGrpSpPr>
        <p:grpSpPr>
          <a:xfrm>
            <a:off x="771426" y="3924200"/>
            <a:ext cx="3623285" cy="2793295"/>
            <a:chOff x="771426" y="3924200"/>
            <a:chExt cx="3623285" cy="2793295"/>
          </a:xfrm>
        </p:grpSpPr>
        <p:pic>
          <p:nvPicPr>
            <p:cNvPr id="15" name="Picture 14">
              <a:extLst>
                <a:ext uri="{FF2B5EF4-FFF2-40B4-BE49-F238E27FC236}">
                  <a16:creationId xmlns:a16="http://schemas.microsoft.com/office/drawing/2014/main" id="{C25C641A-F927-4130-A8C5-0142DACAC61C}"/>
                </a:ext>
              </a:extLst>
            </p:cNvPr>
            <p:cNvPicPr>
              <a:picLocks noChangeAspect="1"/>
            </p:cNvPicPr>
            <p:nvPr/>
          </p:nvPicPr>
          <p:blipFill>
            <a:blip r:embed="rId6"/>
            <a:stretch>
              <a:fillRect/>
            </a:stretch>
          </p:blipFill>
          <p:spPr>
            <a:xfrm>
              <a:off x="771427" y="4029777"/>
              <a:ext cx="3490762" cy="2297795"/>
            </a:xfrm>
            <a:prstGeom prst="rect">
              <a:avLst/>
            </a:prstGeom>
          </p:spPr>
        </p:pic>
        <p:sp>
          <p:nvSpPr>
            <p:cNvPr id="16" name="TextBox 15">
              <a:extLst>
                <a:ext uri="{FF2B5EF4-FFF2-40B4-BE49-F238E27FC236}">
                  <a16:creationId xmlns:a16="http://schemas.microsoft.com/office/drawing/2014/main" id="{B7127308-56E1-44B6-B542-7BD00B79CCC6}"/>
                </a:ext>
              </a:extLst>
            </p:cNvPr>
            <p:cNvSpPr txBox="1"/>
            <p:nvPr/>
          </p:nvSpPr>
          <p:spPr>
            <a:xfrm>
              <a:off x="878105" y="6409717"/>
              <a:ext cx="3068177" cy="307778"/>
            </a:xfrm>
            <a:prstGeom prst="rect">
              <a:avLst/>
            </a:prstGeom>
            <a:noFill/>
          </p:spPr>
          <p:txBody>
            <a:bodyPr wrap="square" rtlCol="0">
              <a:spAutoFit/>
            </a:bodyPr>
            <a:lstStyle/>
            <a:p>
              <a:pPr algn="ctr"/>
              <a:r>
                <a:rPr lang="en-US" sz="1400">
                  <a:latin typeface="Century Gothic" panose="020B0502020202020204" pitchFamily="34" charset="0"/>
                </a:rPr>
                <a:t>Own or rent the residence</a:t>
              </a:r>
            </a:p>
          </p:txBody>
        </p:sp>
        <p:sp>
          <p:nvSpPr>
            <p:cNvPr id="18" name="Rectangle 17">
              <a:extLst>
                <a:ext uri="{FF2B5EF4-FFF2-40B4-BE49-F238E27FC236}">
                  <a16:creationId xmlns:a16="http://schemas.microsoft.com/office/drawing/2014/main" id="{1488FA44-F81E-4AA2-B665-D7AF82DB3670}"/>
                </a:ext>
              </a:extLst>
            </p:cNvPr>
            <p:cNvSpPr/>
            <p:nvPr/>
          </p:nvSpPr>
          <p:spPr>
            <a:xfrm>
              <a:off x="771426" y="3924200"/>
              <a:ext cx="3623285" cy="2768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65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Acquire new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27</a:t>
            </a:fld>
            <a:endParaRPr lang="en-US"/>
          </a:p>
        </p:txBody>
      </p:sp>
      <p:sp>
        <p:nvSpPr>
          <p:cNvPr id="45" name="TextBox 44">
            <a:extLst>
              <a:ext uri="{FF2B5EF4-FFF2-40B4-BE49-F238E27FC236}">
                <a16:creationId xmlns:a16="http://schemas.microsoft.com/office/drawing/2014/main" id="{7827E8C3-21B0-4215-9B3C-C11E9B8359D6}"/>
              </a:ext>
            </a:extLst>
          </p:cNvPr>
          <p:cNvSpPr txBox="1"/>
          <p:nvPr/>
        </p:nvSpPr>
        <p:spPr>
          <a:xfrm>
            <a:off x="240909" y="1886431"/>
            <a:ext cx="11643922" cy="830997"/>
          </a:xfrm>
          <a:prstGeom prst="rect">
            <a:avLst/>
          </a:prstGeom>
          <a:noFill/>
        </p:spPr>
        <p:txBody>
          <a:bodyPr wrap="square" rtlCol="0">
            <a:spAutoFit/>
          </a:bodyPr>
          <a:lstStyle/>
          <a:p>
            <a:r>
              <a:rPr lang="en-US" sz="2400">
                <a:latin typeface="Century Gothic" panose="020B0502020202020204" pitchFamily="34" charset="0"/>
              </a:rPr>
              <a:t>As we see there is a potential in the market, so we must introduce new strategy to attract new customers</a:t>
            </a:r>
          </a:p>
        </p:txBody>
      </p:sp>
      <p:pic>
        <p:nvPicPr>
          <p:cNvPr id="3074" name="Picture 2" descr="you-can-use-audience-targeting-to-show-your-ads-to">
            <a:extLst>
              <a:ext uri="{FF2B5EF4-FFF2-40B4-BE49-F238E27FC236}">
                <a16:creationId xmlns:a16="http://schemas.microsoft.com/office/drawing/2014/main" id="{B64B6938-9506-4C48-AFD1-0D9BD4D23B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89" t="4560" r="23689" b="4560"/>
          <a:stretch/>
        </p:blipFill>
        <p:spPr bwMode="auto">
          <a:xfrm>
            <a:off x="898269" y="3216825"/>
            <a:ext cx="1679563" cy="1668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55E81E9-1AE6-4017-BF9C-F949B23518E4}"/>
              </a:ext>
            </a:extLst>
          </p:cNvPr>
          <p:cNvSpPr txBox="1"/>
          <p:nvPr/>
        </p:nvSpPr>
        <p:spPr>
          <a:xfrm>
            <a:off x="898269" y="5057178"/>
            <a:ext cx="1679563" cy="584775"/>
          </a:xfrm>
          <a:prstGeom prst="rect">
            <a:avLst/>
          </a:prstGeom>
          <a:noFill/>
        </p:spPr>
        <p:txBody>
          <a:bodyPr wrap="square" rtlCol="0">
            <a:spAutoFit/>
          </a:bodyPr>
          <a:lstStyle/>
          <a:p>
            <a:pPr algn="ctr"/>
            <a:r>
              <a:rPr lang="en-US" sz="1600">
                <a:latin typeface="Century Gothic" panose="020B0502020202020204" pitchFamily="34" charset="0"/>
              </a:rPr>
              <a:t>Target the right customer</a:t>
            </a:r>
          </a:p>
        </p:txBody>
      </p:sp>
      <p:pic>
        <p:nvPicPr>
          <p:cNvPr id="62" name="Picture 61">
            <a:extLst>
              <a:ext uri="{FF2B5EF4-FFF2-40B4-BE49-F238E27FC236}">
                <a16:creationId xmlns:a16="http://schemas.microsoft.com/office/drawing/2014/main" id="{69211700-ACCA-48A1-961D-A7941D51C0FF}"/>
              </a:ext>
            </a:extLst>
          </p:cNvPr>
          <p:cNvPicPr>
            <a:picLocks noChangeAspect="1"/>
          </p:cNvPicPr>
          <p:nvPr/>
        </p:nvPicPr>
        <p:blipFill rotWithShape="1">
          <a:blip r:embed="rId5"/>
          <a:srcRect l="18696" t="19517" r="9614" b="15555"/>
          <a:stretch/>
        </p:blipFill>
        <p:spPr>
          <a:xfrm>
            <a:off x="3116933" y="3213030"/>
            <a:ext cx="1845450" cy="1671351"/>
          </a:xfrm>
          <a:prstGeom prst="rect">
            <a:avLst/>
          </a:prstGeom>
          <a:ln>
            <a:noFill/>
          </a:ln>
        </p:spPr>
      </p:pic>
      <p:sp>
        <p:nvSpPr>
          <p:cNvPr id="66" name="TextBox 65">
            <a:extLst>
              <a:ext uri="{FF2B5EF4-FFF2-40B4-BE49-F238E27FC236}">
                <a16:creationId xmlns:a16="http://schemas.microsoft.com/office/drawing/2014/main" id="{7D85E99D-1B37-468D-8D3C-1B617C460609}"/>
              </a:ext>
            </a:extLst>
          </p:cNvPr>
          <p:cNvSpPr txBox="1"/>
          <p:nvPr/>
        </p:nvSpPr>
        <p:spPr>
          <a:xfrm>
            <a:off x="3216560" y="5057178"/>
            <a:ext cx="1679563" cy="1077218"/>
          </a:xfrm>
          <a:prstGeom prst="rect">
            <a:avLst/>
          </a:prstGeom>
          <a:noFill/>
        </p:spPr>
        <p:txBody>
          <a:bodyPr wrap="square" rtlCol="0">
            <a:spAutoFit/>
          </a:bodyPr>
          <a:lstStyle/>
          <a:p>
            <a:pPr algn="ctr"/>
            <a:r>
              <a:rPr lang="en-US" sz="1600">
                <a:latin typeface="Century Gothic" panose="020B0502020202020204" pitchFamily="34" charset="0"/>
              </a:rPr>
              <a:t>Promote your brand – increase visibility</a:t>
            </a:r>
          </a:p>
        </p:txBody>
      </p:sp>
      <p:pic>
        <p:nvPicPr>
          <p:cNvPr id="3078" name="Picture 6" descr="Choosing Your Referral Program Incentives (20+ Examples!)">
            <a:extLst>
              <a:ext uri="{FF2B5EF4-FFF2-40B4-BE49-F238E27FC236}">
                <a16:creationId xmlns:a16="http://schemas.microsoft.com/office/drawing/2014/main" id="{9D65D663-9847-401A-B6A8-FBDDC8EAD0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907" t="40743" r="23191"/>
          <a:stretch/>
        </p:blipFill>
        <p:spPr bwMode="auto">
          <a:xfrm>
            <a:off x="5609267" y="3142881"/>
            <a:ext cx="2199862" cy="17414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660ABED-6339-46A6-8F9A-3381B9D7B5F2}"/>
              </a:ext>
            </a:extLst>
          </p:cNvPr>
          <p:cNvSpPr txBox="1"/>
          <p:nvPr/>
        </p:nvSpPr>
        <p:spPr>
          <a:xfrm>
            <a:off x="5860367" y="5057178"/>
            <a:ext cx="1679563" cy="1077218"/>
          </a:xfrm>
          <a:prstGeom prst="rect">
            <a:avLst/>
          </a:prstGeom>
          <a:noFill/>
        </p:spPr>
        <p:txBody>
          <a:bodyPr wrap="square" rtlCol="0">
            <a:spAutoFit/>
          </a:bodyPr>
          <a:lstStyle/>
          <a:p>
            <a:pPr algn="ctr"/>
            <a:r>
              <a:rPr lang="en-US" sz="1600">
                <a:latin typeface="Century Gothic" panose="020B0502020202020204" pitchFamily="34" charset="0"/>
              </a:rPr>
              <a:t>Provide correct incentives to the customers</a:t>
            </a:r>
          </a:p>
        </p:txBody>
      </p:sp>
      <p:pic>
        <p:nvPicPr>
          <p:cNvPr id="4098" name="Picture 2" descr="Car Rental Agency Merchant Account - 0 Merchant">
            <a:extLst>
              <a:ext uri="{FF2B5EF4-FFF2-40B4-BE49-F238E27FC236}">
                <a16:creationId xmlns:a16="http://schemas.microsoft.com/office/drawing/2014/main" id="{52A6748C-2925-437E-96C9-174537531E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262404"/>
            <a:ext cx="2095805" cy="17465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F04A61-8ECC-4584-B865-8E33BC3378FB}"/>
              </a:ext>
            </a:extLst>
          </p:cNvPr>
          <p:cNvSpPr txBox="1"/>
          <p:nvPr/>
        </p:nvSpPr>
        <p:spPr>
          <a:xfrm>
            <a:off x="8610600" y="5061824"/>
            <a:ext cx="2155439" cy="1077218"/>
          </a:xfrm>
          <a:prstGeom prst="rect">
            <a:avLst/>
          </a:prstGeom>
          <a:noFill/>
        </p:spPr>
        <p:txBody>
          <a:bodyPr wrap="square" rtlCol="0">
            <a:spAutoFit/>
          </a:bodyPr>
          <a:lstStyle/>
          <a:p>
            <a:pPr algn="ctr"/>
            <a:r>
              <a:rPr lang="en-US" sz="1600">
                <a:latin typeface="Century Gothic" panose="020B0502020202020204" pitchFamily="34" charset="0"/>
              </a:rPr>
              <a:t>Improve customer services considering the changes due to COVID 19</a:t>
            </a:r>
          </a:p>
        </p:txBody>
      </p:sp>
      <p:sp>
        <p:nvSpPr>
          <p:cNvPr id="23" name="Rectangle 22">
            <a:extLst>
              <a:ext uri="{FF2B5EF4-FFF2-40B4-BE49-F238E27FC236}">
                <a16:creationId xmlns:a16="http://schemas.microsoft.com/office/drawing/2014/main" id="{07D5045C-B73B-4AFB-AD69-B86529AF225A}"/>
              </a:ext>
            </a:extLst>
          </p:cNvPr>
          <p:cNvSpPr/>
          <p:nvPr/>
        </p:nvSpPr>
        <p:spPr>
          <a:xfrm>
            <a:off x="4632008" y="-3664"/>
            <a:ext cx="3018775" cy="414857"/>
          </a:xfrm>
          <a:prstGeom prst="rect">
            <a:avLst/>
          </a:prstGeom>
        </p:spPr>
        <p:txBody>
          <a:bodyPr wrap="none">
            <a:spAutoFit/>
          </a:bodyPr>
          <a:lstStyle/>
          <a:p>
            <a:pPr>
              <a:lnSpc>
                <a:spcPct val="150000"/>
              </a:lnSpc>
            </a:pPr>
            <a:r>
              <a:rPr lang="en-US" sz="1600">
                <a:latin typeface="Century Gothic" panose="020B0502020202020204" pitchFamily="34" charset="0"/>
              </a:rPr>
              <a:t>Discuss on alternate strategy</a:t>
            </a:r>
          </a:p>
        </p:txBody>
      </p:sp>
    </p:spTree>
    <p:extLst>
      <p:ext uri="{BB962C8B-B14F-4D97-AF65-F5344CB8AC3E}">
        <p14:creationId xmlns:p14="http://schemas.microsoft.com/office/powerpoint/2010/main" val="1137505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Improve customer retention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pic>
        <p:nvPicPr>
          <p:cNvPr id="5122" name="Picture 2" descr="Do You Really Know Your Customer? | CFO.University">
            <a:extLst>
              <a:ext uri="{FF2B5EF4-FFF2-40B4-BE49-F238E27FC236}">
                <a16:creationId xmlns:a16="http://schemas.microsoft.com/office/drawing/2014/main" id="{43989FEE-7541-4D52-BF9D-FD488A344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84" y="1876985"/>
            <a:ext cx="2013141" cy="13085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6660FB8-7374-463E-8C85-249DE4DB76AD}"/>
              </a:ext>
            </a:extLst>
          </p:cNvPr>
          <p:cNvSpPr/>
          <p:nvPr/>
        </p:nvSpPr>
        <p:spPr>
          <a:xfrm>
            <a:off x="291730" y="3108801"/>
            <a:ext cx="2885811" cy="646331"/>
          </a:xfrm>
          <a:prstGeom prst="rect">
            <a:avLst/>
          </a:prstGeom>
        </p:spPr>
        <p:txBody>
          <a:bodyPr wrap="square">
            <a:spAutoFit/>
          </a:bodyPr>
          <a:lstStyle/>
          <a:p>
            <a:pPr algn="ctr"/>
            <a:r>
              <a:rPr lang="en-US">
                <a:latin typeface="Century Gothic" panose="020B0502020202020204" pitchFamily="34" charset="0"/>
              </a:rPr>
              <a:t>All customers are not equal</a:t>
            </a:r>
          </a:p>
        </p:txBody>
      </p:sp>
      <p:pic>
        <p:nvPicPr>
          <p:cNvPr id="5124" name="Picture 4" descr="Is Customer Marketing the Problem Child? | Strikedeck">
            <a:extLst>
              <a:ext uri="{FF2B5EF4-FFF2-40B4-BE49-F238E27FC236}">
                <a16:creationId xmlns:a16="http://schemas.microsoft.com/office/drawing/2014/main" id="{DB0CEA1D-85AA-4DBA-996A-F72EF34B4A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1174" r="4664"/>
          <a:stretch/>
        </p:blipFill>
        <p:spPr bwMode="auto">
          <a:xfrm>
            <a:off x="591918" y="4008420"/>
            <a:ext cx="2000402" cy="13074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705F38C-FCDE-4AEC-B6A4-E2CECAC2D210}"/>
              </a:ext>
            </a:extLst>
          </p:cNvPr>
          <p:cNvSpPr/>
          <p:nvPr/>
        </p:nvSpPr>
        <p:spPr>
          <a:xfrm>
            <a:off x="100795" y="5253633"/>
            <a:ext cx="2981931" cy="923330"/>
          </a:xfrm>
          <a:prstGeom prst="rect">
            <a:avLst/>
          </a:prstGeom>
        </p:spPr>
        <p:txBody>
          <a:bodyPr wrap="square">
            <a:spAutoFit/>
          </a:bodyPr>
          <a:lstStyle/>
          <a:p>
            <a:pPr algn="just"/>
            <a:r>
              <a:rPr lang="en-US">
                <a:latin typeface="Century Gothic" panose="020B0502020202020204" pitchFamily="34" charset="0"/>
              </a:rPr>
              <a:t>Develop a marketing and sales strategy for each type of customer</a:t>
            </a:r>
          </a:p>
        </p:txBody>
      </p:sp>
      <p:sp>
        <p:nvSpPr>
          <p:cNvPr id="12" name="TextBox 11">
            <a:extLst>
              <a:ext uri="{FF2B5EF4-FFF2-40B4-BE49-F238E27FC236}">
                <a16:creationId xmlns:a16="http://schemas.microsoft.com/office/drawing/2014/main" id="{5C07740B-9F8A-42F9-8BCC-DA714AE7D06C}"/>
              </a:ext>
            </a:extLst>
          </p:cNvPr>
          <p:cNvSpPr txBox="1"/>
          <p:nvPr/>
        </p:nvSpPr>
        <p:spPr>
          <a:xfrm>
            <a:off x="3508400" y="1755652"/>
            <a:ext cx="8442687" cy="646331"/>
          </a:xfrm>
          <a:prstGeom prst="rect">
            <a:avLst/>
          </a:prstGeom>
          <a:noFill/>
        </p:spPr>
        <p:txBody>
          <a:bodyPr wrap="square" rtlCol="0">
            <a:spAutoFit/>
          </a:bodyPr>
          <a:lstStyle/>
          <a:p>
            <a:r>
              <a:rPr lang="en-US">
                <a:latin typeface="Century Gothic" panose="020B0502020202020204" pitchFamily="34" charset="0"/>
              </a:rPr>
              <a:t>Based on customer profitability, each customer can be assigned to either of the four groups:</a:t>
            </a:r>
          </a:p>
        </p:txBody>
      </p:sp>
      <p:cxnSp>
        <p:nvCxnSpPr>
          <p:cNvPr id="20" name="Straight Connector 19">
            <a:extLst>
              <a:ext uri="{FF2B5EF4-FFF2-40B4-BE49-F238E27FC236}">
                <a16:creationId xmlns:a16="http://schemas.microsoft.com/office/drawing/2014/main" id="{F5D90431-C125-4F2C-A62E-455D8A354348}"/>
              </a:ext>
            </a:extLst>
          </p:cNvPr>
          <p:cNvCxnSpPr/>
          <p:nvPr/>
        </p:nvCxnSpPr>
        <p:spPr>
          <a:xfrm>
            <a:off x="3228361" y="1715758"/>
            <a:ext cx="0" cy="4823156"/>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D854AE35-8C77-47F7-8857-33CB3B0874DC}"/>
              </a:ext>
            </a:extLst>
          </p:cNvPr>
          <p:cNvPicPr>
            <a:picLocks noChangeAspect="1"/>
          </p:cNvPicPr>
          <p:nvPr/>
        </p:nvPicPr>
        <p:blipFill>
          <a:blip r:embed="rId5"/>
          <a:stretch>
            <a:fillRect/>
          </a:stretch>
        </p:blipFill>
        <p:spPr>
          <a:xfrm>
            <a:off x="7703080" y="2531256"/>
            <a:ext cx="1612542" cy="1457324"/>
          </a:xfrm>
          <a:prstGeom prst="rect">
            <a:avLst/>
          </a:prstGeom>
        </p:spPr>
      </p:pic>
      <p:pic>
        <p:nvPicPr>
          <p:cNvPr id="5134" name="Picture 14" descr="DE-CIX retains strong global and regional customer and capacity growth in  2017 - DE-CIX">
            <a:extLst>
              <a:ext uri="{FF2B5EF4-FFF2-40B4-BE49-F238E27FC236}">
                <a16:creationId xmlns:a16="http://schemas.microsoft.com/office/drawing/2014/main" id="{A794393E-8BC2-4266-823E-19BE4F4250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922" t="14218" r="4728" b="14620"/>
          <a:stretch/>
        </p:blipFill>
        <p:spPr bwMode="auto">
          <a:xfrm>
            <a:off x="7761919" y="4890952"/>
            <a:ext cx="1425271" cy="124808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Frustrated Young Man Showing Thumbs Down Sign. Stylish Person.. Royalty  Free Cliparts, Vectors, And Stock Illustration. Image 141860205.">
            <a:extLst>
              <a:ext uri="{FF2B5EF4-FFF2-40B4-BE49-F238E27FC236}">
                <a16:creationId xmlns:a16="http://schemas.microsoft.com/office/drawing/2014/main" id="{67083C11-0D14-440C-A227-39EA57928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88" y="4934525"/>
            <a:ext cx="965878" cy="108703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835628C-CADE-4BD3-B46D-CF3F4C7240C3}"/>
              </a:ext>
            </a:extLst>
          </p:cNvPr>
          <p:cNvSpPr/>
          <p:nvPr/>
        </p:nvSpPr>
        <p:spPr>
          <a:xfrm>
            <a:off x="9108760" y="2852041"/>
            <a:ext cx="2984923" cy="1077218"/>
          </a:xfrm>
          <a:prstGeom prst="rect">
            <a:avLst/>
          </a:prstGeom>
        </p:spPr>
        <p:txBody>
          <a:bodyPr wrap="square">
            <a:spAutoFit/>
          </a:bodyPr>
          <a:lstStyle/>
          <a:p>
            <a:pPr algn="ctr"/>
            <a:r>
              <a:rPr lang="en-US" sz="1600" b="1">
                <a:latin typeface="Century Gothic" panose="020B0502020202020204" pitchFamily="34" charset="0"/>
              </a:rPr>
              <a:t>Tier 1: Reward</a:t>
            </a:r>
          </a:p>
          <a:p>
            <a:pPr algn="ctr"/>
            <a:r>
              <a:rPr lang="en-US" sz="1600">
                <a:latin typeface="Century Gothic" panose="020B0502020202020204" pitchFamily="34" charset="0"/>
              </a:rPr>
              <a:t>Most valuable customers</a:t>
            </a:r>
          </a:p>
          <a:p>
            <a:pPr algn="ctr"/>
            <a:r>
              <a:rPr lang="en-US" sz="1600">
                <a:latin typeface="Century Gothic" panose="020B0502020202020204" pitchFamily="34" charset="0"/>
              </a:rPr>
              <a:t>Value what you do the most</a:t>
            </a:r>
          </a:p>
          <a:p>
            <a:pPr algn="ctr"/>
            <a:r>
              <a:rPr lang="en-US" sz="1600">
                <a:latin typeface="Century Gothic" panose="020B0502020202020204" pitchFamily="34" charset="0"/>
              </a:rPr>
              <a:t>May not be price sensitive</a:t>
            </a:r>
          </a:p>
        </p:txBody>
      </p:sp>
      <p:sp>
        <p:nvSpPr>
          <p:cNvPr id="33" name="Rectangle 32">
            <a:extLst>
              <a:ext uri="{FF2B5EF4-FFF2-40B4-BE49-F238E27FC236}">
                <a16:creationId xmlns:a16="http://schemas.microsoft.com/office/drawing/2014/main" id="{BAE0881D-567C-4F31-A9C4-300420546BA8}"/>
              </a:ext>
            </a:extLst>
          </p:cNvPr>
          <p:cNvSpPr/>
          <p:nvPr/>
        </p:nvSpPr>
        <p:spPr>
          <a:xfrm>
            <a:off x="9020270" y="5050445"/>
            <a:ext cx="3070934" cy="830997"/>
          </a:xfrm>
          <a:prstGeom prst="rect">
            <a:avLst/>
          </a:prstGeom>
        </p:spPr>
        <p:txBody>
          <a:bodyPr wrap="square">
            <a:spAutoFit/>
          </a:bodyPr>
          <a:lstStyle/>
          <a:p>
            <a:pPr algn="ctr"/>
            <a:r>
              <a:rPr lang="en-US" sz="1600" b="1">
                <a:latin typeface="Century Gothic" panose="020B0502020202020204" pitchFamily="34" charset="0"/>
              </a:rPr>
              <a:t>Tier 2 : Grow</a:t>
            </a:r>
          </a:p>
          <a:p>
            <a:pPr algn="ctr"/>
            <a:r>
              <a:rPr lang="en-US" sz="1600">
                <a:latin typeface="Century Gothic" panose="020B0502020202020204" pitchFamily="34" charset="0"/>
              </a:rPr>
              <a:t>Middle to low profits </a:t>
            </a:r>
          </a:p>
          <a:p>
            <a:pPr algn="ctr"/>
            <a:r>
              <a:rPr lang="en-US" sz="1600">
                <a:latin typeface="Century Gothic" panose="020B0502020202020204" pitchFamily="34" charset="0"/>
              </a:rPr>
              <a:t>Might be targeted for growth</a:t>
            </a:r>
          </a:p>
        </p:txBody>
      </p:sp>
      <p:sp>
        <p:nvSpPr>
          <p:cNvPr id="34" name="Rectangle 33">
            <a:extLst>
              <a:ext uri="{FF2B5EF4-FFF2-40B4-BE49-F238E27FC236}">
                <a16:creationId xmlns:a16="http://schemas.microsoft.com/office/drawing/2014/main" id="{CCF7E843-1952-425F-BC80-0A572131270E}"/>
              </a:ext>
            </a:extLst>
          </p:cNvPr>
          <p:cNvSpPr/>
          <p:nvPr/>
        </p:nvSpPr>
        <p:spPr>
          <a:xfrm>
            <a:off x="4258366" y="5093479"/>
            <a:ext cx="2984923" cy="1323439"/>
          </a:xfrm>
          <a:prstGeom prst="rect">
            <a:avLst/>
          </a:prstGeom>
        </p:spPr>
        <p:txBody>
          <a:bodyPr wrap="square">
            <a:spAutoFit/>
          </a:bodyPr>
          <a:lstStyle/>
          <a:p>
            <a:pPr algn="ctr"/>
            <a:r>
              <a:rPr lang="en-US" sz="1600" b="1">
                <a:latin typeface="Century Gothic" panose="020B0502020202020204" pitchFamily="34" charset="0"/>
              </a:rPr>
              <a:t>Tier 4 : Fire</a:t>
            </a:r>
          </a:p>
          <a:p>
            <a:pPr algn="ctr"/>
            <a:r>
              <a:rPr lang="en-US" sz="1600">
                <a:latin typeface="Century Gothic" panose="020B0502020202020204" pitchFamily="34" charset="0"/>
              </a:rPr>
              <a:t>Loses money on servicing these customers</a:t>
            </a:r>
          </a:p>
          <a:p>
            <a:pPr algn="ctr"/>
            <a:r>
              <a:rPr lang="en-US" sz="1600">
                <a:latin typeface="Century Gothic" panose="020B0502020202020204" pitchFamily="34" charset="0"/>
              </a:rPr>
              <a:t>If can’t be promoted, prices should be increased </a:t>
            </a:r>
          </a:p>
        </p:txBody>
      </p: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8"/>
          <a:stretch>
            <a:fillRect/>
          </a:stretch>
        </p:blipFill>
        <p:spPr>
          <a:xfrm>
            <a:off x="84408" y="63887"/>
            <a:ext cx="838047" cy="484753"/>
          </a:xfrm>
          <a:prstGeom prst="rect">
            <a:avLst/>
          </a:prstGeom>
        </p:spPr>
      </p:pic>
      <p:sp>
        <p:nvSpPr>
          <p:cNvPr id="28" name="Slide Number Placeholder 27">
            <a:extLst>
              <a:ext uri="{FF2B5EF4-FFF2-40B4-BE49-F238E27FC236}">
                <a16:creationId xmlns:a16="http://schemas.microsoft.com/office/drawing/2014/main" id="{254E43BE-FD7E-4A0E-B4D3-C8F0F5744234}"/>
              </a:ext>
            </a:extLst>
          </p:cNvPr>
          <p:cNvSpPr>
            <a:spLocks noGrp="1"/>
          </p:cNvSpPr>
          <p:nvPr>
            <p:ph type="sldNum" sz="quarter" idx="12"/>
          </p:nvPr>
        </p:nvSpPr>
        <p:spPr/>
        <p:txBody>
          <a:bodyPr/>
          <a:lstStyle/>
          <a:p>
            <a:fld id="{7A4160FD-F64C-4499-9BD0-A87F7BA45576}" type="slidenum">
              <a:rPr lang="en-US" smtClean="0"/>
              <a:t>28</a:t>
            </a:fld>
            <a:endParaRPr lang="en-US"/>
          </a:p>
        </p:txBody>
      </p:sp>
      <p:sp>
        <p:nvSpPr>
          <p:cNvPr id="29" name="Rectangle 28">
            <a:extLst>
              <a:ext uri="{FF2B5EF4-FFF2-40B4-BE49-F238E27FC236}">
                <a16:creationId xmlns:a16="http://schemas.microsoft.com/office/drawing/2014/main" id="{396D32D3-C1A6-49B8-9D20-E4499F2A2C23}"/>
              </a:ext>
            </a:extLst>
          </p:cNvPr>
          <p:cNvSpPr/>
          <p:nvPr/>
        </p:nvSpPr>
        <p:spPr>
          <a:xfrm>
            <a:off x="4368164" y="2866292"/>
            <a:ext cx="2984923" cy="1323439"/>
          </a:xfrm>
          <a:prstGeom prst="rect">
            <a:avLst/>
          </a:prstGeom>
        </p:spPr>
        <p:txBody>
          <a:bodyPr wrap="square">
            <a:spAutoFit/>
          </a:bodyPr>
          <a:lstStyle/>
          <a:p>
            <a:pPr algn="ctr"/>
            <a:r>
              <a:rPr lang="en-US" sz="1600" b="1">
                <a:latin typeface="Century Gothic" panose="020B0502020202020204" pitchFamily="34" charset="0"/>
              </a:rPr>
              <a:t>Tier 3 : Loyal</a:t>
            </a:r>
          </a:p>
          <a:p>
            <a:pPr algn="ctr"/>
            <a:r>
              <a:rPr lang="en-US" sz="1600">
                <a:latin typeface="Century Gothic" panose="020B0502020202020204" pitchFamily="34" charset="0"/>
              </a:rPr>
              <a:t>High average profit but low interaction</a:t>
            </a:r>
          </a:p>
          <a:p>
            <a:pPr algn="ctr"/>
            <a:r>
              <a:rPr lang="en-US" sz="1600">
                <a:latin typeface="Century Gothic" panose="020B0502020202020204" pitchFamily="34" charset="0"/>
              </a:rPr>
              <a:t>Might be targeted for growth</a:t>
            </a:r>
          </a:p>
        </p:txBody>
      </p:sp>
      <p:cxnSp>
        <p:nvCxnSpPr>
          <p:cNvPr id="6" name="Straight Arrow Connector 5">
            <a:extLst>
              <a:ext uri="{FF2B5EF4-FFF2-40B4-BE49-F238E27FC236}">
                <a16:creationId xmlns:a16="http://schemas.microsoft.com/office/drawing/2014/main" id="{F4FE40AD-0CCD-401A-8DF0-F4D1C7F658B3}"/>
              </a:ext>
            </a:extLst>
          </p:cNvPr>
          <p:cNvCxnSpPr/>
          <p:nvPr/>
        </p:nvCxnSpPr>
        <p:spPr>
          <a:xfrm>
            <a:off x="3869635" y="4611757"/>
            <a:ext cx="80814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03499F-D66D-4EB5-9D2F-5033DC03CE0A}"/>
              </a:ext>
            </a:extLst>
          </p:cNvPr>
          <p:cNvCxnSpPr/>
          <p:nvPr/>
        </p:nvCxnSpPr>
        <p:spPr>
          <a:xfrm flipV="1">
            <a:off x="7561265" y="2517913"/>
            <a:ext cx="0" cy="4036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7B4914E-6837-4035-A7F6-FAEFCC79F16B}"/>
              </a:ext>
            </a:extLst>
          </p:cNvPr>
          <p:cNvPicPr>
            <a:picLocks noChangeAspect="1"/>
          </p:cNvPicPr>
          <p:nvPr/>
        </p:nvPicPr>
        <p:blipFill>
          <a:blip r:embed="rId9"/>
          <a:stretch>
            <a:fillRect/>
          </a:stretch>
        </p:blipFill>
        <p:spPr>
          <a:xfrm>
            <a:off x="3365336" y="2555739"/>
            <a:ext cx="1049672" cy="1324586"/>
          </a:xfrm>
          <a:prstGeom prst="rect">
            <a:avLst/>
          </a:prstGeom>
        </p:spPr>
      </p:pic>
      <p:sp>
        <p:nvSpPr>
          <p:cNvPr id="35" name="Rectangle 34">
            <a:extLst>
              <a:ext uri="{FF2B5EF4-FFF2-40B4-BE49-F238E27FC236}">
                <a16:creationId xmlns:a16="http://schemas.microsoft.com/office/drawing/2014/main" id="{C80D7FA4-FEA7-464E-B1C0-2B5E3C397776}"/>
              </a:ext>
            </a:extLst>
          </p:cNvPr>
          <p:cNvSpPr/>
          <p:nvPr/>
        </p:nvSpPr>
        <p:spPr>
          <a:xfrm>
            <a:off x="4632008" y="-3664"/>
            <a:ext cx="3018775" cy="414857"/>
          </a:xfrm>
          <a:prstGeom prst="rect">
            <a:avLst/>
          </a:prstGeom>
        </p:spPr>
        <p:txBody>
          <a:bodyPr wrap="none">
            <a:spAutoFit/>
          </a:bodyPr>
          <a:lstStyle/>
          <a:p>
            <a:pPr>
              <a:lnSpc>
                <a:spcPct val="150000"/>
              </a:lnSpc>
            </a:pPr>
            <a:r>
              <a:rPr lang="en-US" sz="1600">
                <a:latin typeface="Century Gothic" panose="020B0502020202020204" pitchFamily="34" charset="0"/>
              </a:rPr>
              <a:t>Discuss on alternate strategy</a:t>
            </a:r>
          </a:p>
        </p:txBody>
      </p:sp>
    </p:spTree>
    <p:extLst>
      <p:ext uri="{BB962C8B-B14F-4D97-AF65-F5344CB8AC3E}">
        <p14:creationId xmlns:p14="http://schemas.microsoft.com/office/powerpoint/2010/main" val="217662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Recommendation - Strategy</a:t>
            </a:r>
            <a:endParaRPr lang="en-US" sz="480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29</a:t>
            </a:fld>
            <a:endParaRPr lang="en-US"/>
          </a:p>
        </p:txBody>
      </p:sp>
      <p:sp>
        <p:nvSpPr>
          <p:cNvPr id="9" name="Rectangle 8">
            <a:extLst>
              <a:ext uri="{FF2B5EF4-FFF2-40B4-BE49-F238E27FC236}">
                <a16:creationId xmlns:a16="http://schemas.microsoft.com/office/drawing/2014/main" id="{7694B95C-6E87-4D8F-9054-A9BC5DBEE38A}"/>
              </a:ext>
            </a:extLst>
          </p:cNvPr>
          <p:cNvSpPr/>
          <p:nvPr/>
        </p:nvSpPr>
        <p:spPr>
          <a:xfrm>
            <a:off x="5508280" y="-1127"/>
            <a:ext cx="1194558" cy="414857"/>
          </a:xfrm>
          <a:prstGeom prst="rect">
            <a:avLst/>
          </a:prstGeom>
        </p:spPr>
        <p:txBody>
          <a:bodyPr wrap="none">
            <a:spAutoFit/>
          </a:bodyPr>
          <a:lstStyle/>
          <a:p>
            <a:pPr>
              <a:lnSpc>
                <a:spcPct val="150000"/>
              </a:lnSpc>
            </a:pPr>
            <a:r>
              <a:rPr lang="en-US" sz="1600">
                <a:latin typeface="Century Gothic" panose="020B0502020202020204" pitchFamily="34" charset="0"/>
              </a:rPr>
              <a:t>Next steps</a:t>
            </a:r>
          </a:p>
        </p:txBody>
      </p:sp>
      <p:pic>
        <p:nvPicPr>
          <p:cNvPr id="10" name="Picture 9">
            <a:extLst>
              <a:ext uri="{FF2B5EF4-FFF2-40B4-BE49-F238E27FC236}">
                <a16:creationId xmlns:a16="http://schemas.microsoft.com/office/drawing/2014/main" id="{9F86146A-9992-4EE1-8600-BFD3A0F76AF5}"/>
              </a:ext>
            </a:extLst>
          </p:cNvPr>
          <p:cNvPicPr/>
          <p:nvPr/>
        </p:nvPicPr>
        <p:blipFill>
          <a:blip r:embed="rId4"/>
          <a:stretch>
            <a:fillRect/>
          </a:stretch>
        </p:blipFill>
        <p:spPr>
          <a:xfrm>
            <a:off x="240909" y="3146147"/>
            <a:ext cx="5267371" cy="1960678"/>
          </a:xfrm>
          <a:prstGeom prst="rect">
            <a:avLst/>
          </a:prstGeom>
        </p:spPr>
      </p:pic>
      <p:sp>
        <p:nvSpPr>
          <p:cNvPr id="5" name="Rectangle 4">
            <a:extLst>
              <a:ext uri="{FF2B5EF4-FFF2-40B4-BE49-F238E27FC236}">
                <a16:creationId xmlns:a16="http://schemas.microsoft.com/office/drawing/2014/main" id="{9A9EB729-C113-498F-AEFE-453BC94A6808}"/>
              </a:ext>
            </a:extLst>
          </p:cNvPr>
          <p:cNvSpPr/>
          <p:nvPr/>
        </p:nvSpPr>
        <p:spPr>
          <a:xfrm>
            <a:off x="191086" y="2272225"/>
            <a:ext cx="5573611" cy="661335"/>
          </a:xfrm>
          <a:prstGeom prst="rect">
            <a:avLst/>
          </a:prstGeom>
        </p:spPr>
        <p:txBody>
          <a:bodyPr wrap="square">
            <a:spAutoFit/>
          </a:bodyPr>
          <a:lstStyle/>
          <a:p>
            <a:pPr>
              <a:lnSpc>
                <a:spcPct val="107000"/>
              </a:lnSpc>
              <a:spcAft>
                <a:spcPts val="800"/>
              </a:spcAft>
            </a:pPr>
            <a:r>
              <a:rPr lang="en-US" b="1">
                <a:latin typeface="Century Gothic" panose="020B0502020202020204" pitchFamily="34" charset="0"/>
                <a:ea typeface="Calibri" panose="020F0502020204030204" pitchFamily="34" charset="0"/>
                <a:cs typeface="Times New Roman" panose="02020603050405020304" pitchFamily="18" charset="0"/>
              </a:rPr>
              <a:t>Based on the Ansoff’s Matrix, we can classify our objective as market penetration</a:t>
            </a:r>
          </a:p>
        </p:txBody>
      </p:sp>
      <p:sp>
        <p:nvSpPr>
          <p:cNvPr id="3" name="TextBox 2">
            <a:extLst>
              <a:ext uri="{FF2B5EF4-FFF2-40B4-BE49-F238E27FC236}">
                <a16:creationId xmlns:a16="http://schemas.microsoft.com/office/drawing/2014/main" id="{461F7BD3-936B-410D-9600-314F366F0DE8}"/>
              </a:ext>
            </a:extLst>
          </p:cNvPr>
          <p:cNvSpPr txBox="1"/>
          <p:nvPr/>
        </p:nvSpPr>
        <p:spPr>
          <a:xfrm>
            <a:off x="6704237" y="2318216"/>
            <a:ext cx="42210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entury Gothic"/>
              </a:rPr>
              <a:t>Market Penetration</a:t>
            </a:r>
          </a:p>
          <a:p>
            <a:endParaRPr lang="en-US" b="1" u="sng">
              <a:latin typeface="Century Gothic"/>
            </a:endParaRPr>
          </a:p>
          <a:p>
            <a:pPr marL="285750" indent="-285750" algn="just">
              <a:buFont typeface="Arial"/>
              <a:buChar char="•"/>
            </a:pPr>
            <a:r>
              <a:rPr lang="en-US" b="1">
                <a:latin typeface="Century Gothic"/>
              </a:rPr>
              <a:t>Cross selling and Up selling </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Selling existing products to new customers in same market</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Modest product refinements to widen the range of existing products</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Increase in promotion </a:t>
            </a:r>
          </a:p>
        </p:txBody>
      </p:sp>
      <p:sp>
        <p:nvSpPr>
          <p:cNvPr id="6" name="Rectangle 5">
            <a:extLst>
              <a:ext uri="{FF2B5EF4-FFF2-40B4-BE49-F238E27FC236}">
                <a16:creationId xmlns:a16="http://schemas.microsoft.com/office/drawing/2014/main" id="{47F6B3C0-B294-49DC-A61C-8AB04D1CB732}"/>
              </a:ext>
            </a:extLst>
          </p:cNvPr>
          <p:cNvSpPr/>
          <p:nvPr/>
        </p:nvSpPr>
        <p:spPr>
          <a:xfrm>
            <a:off x="1970843" y="4145872"/>
            <a:ext cx="1455938" cy="284085"/>
          </a:xfrm>
          <a:prstGeom prst="rect">
            <a:avLst/>
          </a:prstGeom>
          <a:no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Background</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BE36623B-5C59-43D8-B96F-EF3E7DC9855E}"/>
              </a:ext>
            </a:extLst>
          </p:cNvPr>
          <p:cNvGrpSpPr/>
          <p:nvPr/>
        </p:nvGrpSpPr>
        <p:grpSpPr>
          <a:xfrm>
            <a:off x="569788" y="2114161"/>
            <a:ext cx="4858896" cy="3255275"/>
            <a:chOff x="569788" y="2114161"/>
            <a:chExt cx="4858896" cy="3255275"/>
          </a:xfrm>
        </p:grpSpPr>
        <p:pic>
          <p:nvPicPr>
            <p:cNvPr id="1026" name="Picture 2" descr="Competitors Images, Stock Photos &amp; Vectors | Shutterstock">
              <a:extLst>
                <a:ext uri="{FF2B5EF4-FFF2-40B4-BE49-F238E27FC236}">
                  <a16:creationId xmlns:a16="http://schemas.microsoft.com/office/drawing/2014/main" id="{299D561C-2E33-45B1-9BEC-7FEC26A00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89" r="540" b="15939"/>
            <a:stretch/>
          </p:blipFill>
          <p:spPr bwMode="auto">
            <a:xfrm>
              <a:off x="617415" y="2114161"/>
              <a:ext cx="4811268" cy="16212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5A702E-47C8-4F68-9D81-94B1478B653E}"/>
                </a:ext>
              </a:extLst>
            </p:cNvPr>
            <p:cNvSpPr/>
            <p:nvPr/>
          </p:nvSpPr>
          <p:spPr>
            <a:xfrm>
              <a:off x="569788" y="4169107"/>
              <a:ext cx="4858896" cy="1200329"/>
            </a:xfrm>
            <a:prstGeom prst="rect">
              <a:avLst/>
            </a:prstGeom>
          </p:spPr>
          <p:txBody>
            <a:bodyPr wrap="square" lIns="91440" tIns="45720" rIns="91440" bIns="45720" anchor="t">
              <a:spAutoFit/>
            </a:bodyPr>
            <a:lstStyle/>
            <a:p>
              <a:r>
                <a:rPr lang="en-US" b="1" i="1" dirty="0">
                  <a:latin typeface="Century Gothic"/>
                </a:rPr>
                <a:t>Orange Cars, Oklahoma based  economy car rental company </a:t>
              </a:r>
              <a:r>
                <a:rPr lang="en-US" dirty="0">
                  <a:latin typeface="Century Gothic"/>
                </a:rPr>
                <a:t>faces heavy losses due to COVID 19 outbreak and measures to contain it.</a:t>
              </a:r>
            </a:p>
          </p:txBody>
        </p:sp>
      </p:grpSp>
      <p:grpSp>
        <p:nvGrpSpPr>
          <p:cNvPr id="5" name="Group 4">
            <a:extLst>
              <a:ext uri="{FF2B5EF4-FFF2-40B4-BE49-F238E27FC236}">
                <a16:creationId xmlns:a16="http://schemas.microsoft.com/office/drawing/2014/main" id="{9B32903F-DD45-45E2-AF8B-1CEED4B7C790}"/>
              </a:ext>
            </a:extLst>
          </p:cNvPr>
          <p:cNvGrpSpPr/>
          <p:nvPr/>
        </p:nvGrpSpPr>
        <p:grpSpPr>
          <a:xfrm>
            <a:off x="6763318" y="2114161"/>
            <a:ext cx="4858893" cy="3132164"/>
            <a:chOff x="6763318" y="2114161"/>
            <a:chExt cx="4858893" cy="3132164"/>
          </a:xfrm>
        </p:grpSpPr>
        <p:pic>
          <p:nvPicPr>
            <p:cNvPr id="9" name="Picture 8">
              <a:extLst>
                <a:ext uri="{FF2B5EF4-FFF2-40B4-BE49-F238E27FC236}">
                  <a16:creationId xmlns:a16="http://schemas.microsoft.com/office/drawing/2014/main" id="{3D7DC43F-A446-4454-86E5-CF8B87873635}"/>
                </a:ext>
              </a:extLst>
            </p:cNvPr>
            <p:cNvPicPr>
              <a:picLocks noChangeAspect="1"/>
            </p:cNvPicPr>
            <p:nvPr/>
          </p:nvPicPr>
          <p:blipFill>
            <a:blip r:embed="rId4"/>
            <a:stretch>
              <a:fillRect/>
            </a:stretch>
          </p:blipFill>
          <p:spPr>
            <a:xfrm>
              <a:off x="6763319" y="2114161"/>
              <a:ext cx="4137839" cy="1621269"/>
            </a:xfrm>
            <a:prstGeom prst="rect">
              <a:avLst/>
            </a:prstGeom>
          </p:spPr>
        </p:pic>
        <p:sp>
          <p:nvSpPr>
            <p:cNvPr id="10" name="Rectangle 9">
              <a:extLst>
                <a:ext uri="{FF2B5EF4-FFF2-40B4-BE49-F238E27FC236}">
                  <a16:creationId xmlns:a16="http://schemas.microsoft.com/office/drawing/2014/main" id="{CA05EADF-1B24-4D39-AB5A-AB91A2C2952C}"/>
                </a:ext>
              </a:extLst>
            </p:cNvPr>
            <p:cNvSpPr/>
            <p:nvPr/>
          </p:nvSpPr>
          <p:spPr>
            <a:xfrm>
              <a:off x="6763318" y="4169107"/>
              <a:ext cx="4858893" cy="1077218"/>
            </a:xfrm>
            <a:prstGeom prst="rect">
              <a:avLst/>
            </a:prstGeom>
          </p:spPr>
          <p:txBody>
            <a:bodyPr wrap="square" lIns="91440" tIns="45720" rIns="91440" bIns="45720" anchor="t">
              <a:spAutoFit/>
            </a:bodyPr>
            <a:lstStyle/>
            <a:p>
              <a:pPr algn="just"/>
              <a:r>
                <a:rPr lang="en-US" sz="1600" dirty="0">
                  <a:latin typeface="Century Gothic"/>
                </a:rPr>
                <a:t>Objective for Mystery Inc, is to formulate strategy to regain the losses incurred during the pandemic</a:t>
              </a:r>
              <a:r>
                <a:rPr lang="en-US" sz="1600" b="1" dirty="0">
                  <a:latin typeface="Century Gothic"/>
                </a:rPr>
                <a:t> </a:t>
              </a:r>
              <a:r>
                <a:rPr lang="en-US" sz="1600" dirty="0">
                  <a:latin typeface="Century Gothic"/>
                </a:rPr>
                <a:t>by formulating strategy based on customer lifetime value </a:t>
              </a:r>
              <a:endParaRPr lang="en-US" sz="1600" dirty="0">
                <a:latin typeface="Century Gothic" panose="020B0502020202020204" pitchFamily="34" charset="0"/>
              </a:endParaRPr>
            </a:p>
          </p:txBody>
        </p:sp>
      </p:grpSp>
      <p:pic>
        <p:nvPicPr>
          <p:cNvPr id="14" name="Picture 13">
            <a:extLst>
              <a:ext uri="{FF2B5EF4-FFF2-40B4-BE49-F238E27FC236}">
                <a16:creationId xmlns:a16="http://schemas.microsoft.com/office/drawing/2014/main" id="{1E087274-FD6A-4DE0-A4A6-60AAAAF67113}"/>
              </a:ext>
            </a:extLst>
          </p:cNvPr>
          <p:cNvPicPr>
            <a:picLocks noChangeAspect="1"/>
          </p:cNvPicPr>
          <p:nvPr/>
        </p:nvPicPr>
        <p:blipFill>
          <a:blip r:embed="rId5"/>
          <a:stretch>
            <a:fillRect/>
          </a:stretch>
        </p:blipFill>
        <p:spPr>
          <a:xfrm>
            <a:off x="84408" y="63887"/>
            <a:ext cx="838047" cy="484753"/>
          </a:xfrm>
          <a:prstGeom prst="rect">
            <a:avLst/>
          </a:prstGeom>
        </p:spPr>
      </p:pic>
      <p:sp>
        <p:nvSpPr>
          <p:cNvPr id="12" name="Slide Number Placeholder 11">
            <a:extLst>
              <a:ext uri="{FF2B5EF4-FFF2-40B4-BE49-F238E27FC236}">
                <a16:creationId xmlns:a16="http://schemas.microsoft.com/office/drawing/2014/main" id="{0497100D-A284-4903-A6F1-31DD29DA2D11}"/>
              </a:ext>
            </a:extLst>
          </p:cNvPr>
          <p:cNvSpPr>
            <a:spLocks noGrp="1"/>
          </p:cNvSpPr>
          <p:nvPr>
            <p:ph type="sldNum" sz="quarter" idx="12"/>
          </p:nvPr>
        </p:nvSpPr>
        <p:spPr/>
        <p:txBody>
          <a:bodyPr/>
          <a:lstStyle/>
          <a:p>
            <a:fld id="{7A4160FD-F64C-4499-9BD0-A87F7BA45576}" type="slidenum">
              <a:rPr lang="en-US" smtClean="0"/>
              <a:t>3</a:t>
            </a:fld>
            <a:endParaRPr lang="en-US"/>
          </a:p>
        </p:txBody>
      </p:sp>
    </p:spTree>
    <p:extLst>
      <p:ext uri="{BB962C8B-B14F-4D97-AF65-F5344CB8AC3E}">
        <p14:creationId xmlns:p14="http://schemas.microsoft.com/office/powerpoint/2010/main" val="369734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the Best Rental Cars at Discount Rates | Payless Rent a Car">
            <a:extLst>
              <a:ext uri="{FF2B5EF4-FFF2-40B4-BE49-F238E27FC236}">
                <a16:creationId xmlns:a16="http://schemas.microsoft.com/office/drawing/2014/main" id="{5197D166-A0AE-4613-AB5C-28B612A196CB}"/>
              </a:ext>
            </a:extLst>
          </p:cNvPr>
          <p:cNvPicPr>
            <a:picLocks noChangeAspect="1" noChangeArrowheads="1"/>
          </p:cNvPicPr>
          <p:nvPr/>
        </p:nvPicPr>
        <p:blipFill rotWithShape="1">
          <a:blip r:embed="rId2">
            <a:alphaModFix amt="14000"/>
            <a:extLst>
              <a:ext uri="{28A0092B-C50C-407E-A947-70E740481C1C}">
                <a14:useLocalDpi xmlns:a14="http://schemas.microsoft.com/office/drawing/2010/main" val="0"/>
              </a:ext>
            </a:extLst>
          </a:blip>
          <a:srcRect l="18712" t="41879" r="35985" b="10864"/>
          <a:stretch/>
        </p:blipFill>
        <p:spPr bwMode="auto">
          <a:xfrm>
            <a:off x="3214255" y="4177259"/>
            <a:ext cx="5523345" cy="2361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Today’s Agenda</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1E087274-FD6A-4DE0-A4A6-60AAAAF67113}"/>
              </a:ext>
            </a:extLst>
          </p:cNvPr>
          <p:cNvPicPr>
            <a:picLocks noChangeAspect="1"/>
          </p:cNvPicPr>
          <p:nvPr/>
        </p:nvPicPr>
        <p:blipFill>
          <a:blip r:embed="rId4"/>
          <a:stretch>
            <a:fillRect/>
          </a:stretch>
        </p:blipFill>
        <p:spPr>
          <a:xfrm>
            <a:off x="84408" y="63887"/>
            <a:ext cx="838047" cy="484753"/>
          </a:xfrm>
          <a:prstGeom prst="rect">
            <a:avLst/>
          </a:prstGeom>
        </p:spPr>
      </p:pic>
      <p:sp>
        <p:nvSpPr>
          <p:cNvPr id="12" name="Slide Number Placeholder 11">
            <a:extLst>
              <a:ext uri="{FF2B5EF4-FFF2-40B4-BE49-F238E27FC236}">
                <a16:creationId xmlns:a16="http://schemas.microsoft.com/office/drawing/2014/main" id="{0497100D-A284-4903-A6F1-31DD29DA2D11}"/>
              </a:ext>
            </a:extLst>
          </p:cNvPr>
          <p:cNvSpPr>
            <a:spLocks noGrp="1"/>
          </p:cNvSpPr>
          <p:nvPr>
            <p:ph type="sldNum" sz="quarter" idx="12"/>
          </p:nvPr>
        </p:nvSpPr>
        <p:spPr/>
        <p:txBody>
          <a:bodyPr/>
          <a:lstStyle/>
          <a:p>
            <a:fld id="{7A4160FD-F64C-4499-9BD0-A87F7BA45576}" type="slidenum">
              <a:rPr lang="en-US" smtClean="0"/>
              <a:t>4</a:t>
            </a:fld>
            <a:endParaRPr lang="en-US"/>
          </a:p>
        </p:txBody>
      </p:sp>
      <p:sp>
        <p:nvSpPr>
          <p:cNvPr id="15" name="Rectangle 14">
            <a:extLst>
              <a:ext uri="{FF2B5EF4-FFF2-40B4-BE49-F238E27FC236}">
                <a16:creationId xmlns:a16="http://schemas.microsoft.com/office/drawing/2014/main" id="{EDFF3875-E3A5-4E28-9F4D-C576195B0530}"/>
              </a:ext>
            </a:extLst>
          </p:cNvPr>
          <p:cNvSpPr/>
          <p:nvPr/>
        </p:nvSpPr>
        <p:spPr>
          <a:xfrm>
            <a:off x="922455" y="2039731"/>
            <a:ext cx="4592924" cy="2904578"/>
          </a:xfrm>
          <a:prstGeom prst="rect">
            <a:avLst/>
          </a:prstGeom>
        </p:spPr>
        <p:txBody>
          <a:bodyPr wrap="none" lIns="91440" tIns="45720" rIns="91440" bIns="45720" anchor="t">
            <a:spAutoFit/>
          </a:bodyPr>
          <a:lstStyle/>
          <a:p>
            <a:pPr marL="285750" indent="-285750">
              <a:lnSpc>
                <a:spcPct val="150000"/>
              </a:lnSpc>
              <a:buFont typeface="Arial" panose="020B0604020202020204" pitchFamily="34" charset="0"/>
              <a:buChar char="•"/>
            </a:pPr>
            <a:r>
              <a:rPr lang="en-US" sz="2500" dirty="0">
                <a:latin typeface="Century Gothic"/>
              </a:rPr>
              <a:t>Customer Lifetime Value</a:t>
            </a:r>
          </a:p>
          <a:p>
            <a:pPr marL="285750" indent="-285750">
              <a:lnSpc>
                <a:spcPct val="150000"/>
              </a:lnSpc>
              <a:buFont typeface="Arial" panose="020B0604020202020204" pitchFamily="34" charset="0"/>
              <a:buChar char="•"/>
            </a:pPr>
            <a:r>
              <a:rPr lang="en-US" sz="2500" dirty="0">
                <a:latin typeface="Century Gothic"/>
              </a:rPr>
              <a:t>Retention rate and margin</a:t>
            </a:r>
          </a:p>
          <a:p>
            <a:pPr marL="285750" indent="-285750">
              <a:lnSpc>
                <a:spcPct val="150000"/>
              </a:lnSpc>
              <a:buFont typeface="Arial" panose="020B0604020202020204" pitchFamily="34" charset="0"/>
              <a:buChar char="•"/>
            </a:pPr>
            <a:r>
              <a:rPr lang="en-US" sz="2500" dirty="0">
                <a:latin typeface="Century Gothic"/>
              </a:rPr>
              <a:t>Customer segmentation</a:t>
            </a:r>
          </a:p>
          <a:p>
            <a:pPr marL="285750" indent="-285750">
              <a:lnSpc>
                <a:spcPct val="150000"/>
              </a:lnSpc>
              <a:buFont typeface="Arial" panose="020B0604020202020204" pitchFamily="34" charset="0"/>
              <a:buChar char="•"/>
            </a:pPr>
            <a:r>
              <a:rPr lang="en-US" sz="2500" dirty="0">
                <a:latin typeface="Century Gothic"/>
              </a:rPr>
              <a:t>What IF analysis</a:t>
            </a:r>
          </a:p>
          <a:p>
            <a:pPr marL="285750" indent="-285750">
              <a:lnSpc>
                <a:spcPct val="150000"/>
              </a:lnSpc>
              <a:buFont typeface="Arial" panose="020B0604020202020204" pitchFamily="34" charset="0"/>
              <a:buChar char="•"/>
            </a:pPr>
            <a:r>
              <a:rPr lang="en-US" sz="2500" dirty="0">
                <a:latin typeface="Century Gothic"/>
              </a:rPr>
              <a:t>Recommendation</a:t>
            </a:r>
          </a:p>
        </p:txBody>
      </p:sp>
    </p:spTree>
    <p:extLst>
      <p:ext uri="{BB962C8B-B14F-4D97-AF65-F5344CB8AC3E}">
        <p14:creationId xmlns:p14="http://schemas.microsoft.com/office/powerpoint/2010/main" val="247568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2746F0-39A8-45AC-968B-DFA700091078}"/>
              </a:ext>
            </a:extLst>
          </p:cNvPr>
          <p:cNvPicPr>
            <a:picLocks noChangeAspect="1"/>
          </p:cNvPicPr>
          <p:nvPr/>
        </p:nvPicPr>
        <p:blipFill rotWithShape="1">
          <a:blip r:embed="rId2"/>
          <a:srcRect l="57572" t="21060" r="751" b="29321"/>
          <a:stretch/>
        </p:blipFill>
        <p:spPr>
          <a:xfrm>
            <a:off x="7472780" y="4725733"/>
            <a:ext cx="3337121" cy="1614324"/>
          </a:xfrm>
          <a:prstGeom prst="rect">
            <a:avLst/>
          </a:prstGeom>
        </p:spPr>
      </p:pic>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Acquisition Vs. Retention </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Rectangle 22">
            <a:extLst>
              <a:ext uri="{FF2B5EF4-FFF2-40B4-BE49-F238E27FC236}">
                <a16:creationId xmlns:a16="http://schemas.microsoft.com/office/drawing/2014/main" id="{727D5D15-133E-4650-B10A-B0F7B403810C}"/>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a:xfrm>
            <a:off x="8605903" y="6372221"/>
            <a:ext cx="2743200" cy="365125"/>
          </a:xfrm>
        </p:spPr>
        <p:txBody>
          <a:bodyPr/>
          <a:lstStyle/>
          <a:p>
            <a:fld id="{7A4160FD-F64C-4499-9BD0-A87F7BA45576}" type="slidenum">
              <a:rPr lang="en-US" smtClean="0"/>
              <a:t>5</a:t>
            </a:fld>
            <a:endParaRPr lang="en-US"/>
          </a:p>
        </p:txBody>
      </p:sp>
      <p:sp>
        <p:nvSpPr>
          <p:cNvPr id="10" name="Rectangle 9">
            <a:extLst>
              <a:ext uri="{FF2B5EF4-FFF2-40B4-BE49-F238E27FC236}">
                <a16:creationId xmlns:a16="http://schemas.microsoft.com/office/drawing/2014/main" id="{5E6F85D5-A372-445E-8533-5F1E91803FA1}"/>
              </a:ext>
            </a:extLst>
          </p:cNvPr>
          <p:cNvSpPr/>
          <p:nvPr/>
        </p:nvSpPr>
        <p:spPr>
          <a:xfrm>
            <a:off x="0" y="6784175"/>
            <a:ext cx="2852063" cy="230832"/>
          </a:xfrm>
          <a:prstGeom prst="rect">
            <a:avLst/>
          </a:prstGeom>
        </p:spPr>
        <p:txBody>
          <a:bodyPr wrap="none">
            <a:spAutoFit/>
          </a:bodyPr>
          <a:lstStyle/>
          <a:p>
            <a:r>
              <a:rPr lang="en-US" sz="900"/>
              <a:t>https://www.act.com/en-uk/what-is-customer-retention</a:t>
            </a:r>
          </a:p>
        </p:txBody>
      </p:sp>
      <p:grpSp>
        <p:nvGrpSpPr>
          <p:cNvPr id="20" name="Group 19">
            <a:extLst>
              <a:ext uri="{FF2B5EF4-FFF2-40B4-BE49-F238E27FC236}">
                <a16:creationId xmlns:a16="http://schemas.microsoft.com/office/drawing/2014/main" id="{5AC24425-FB99-4F03-B62D-C4D72283AB67}"/>
              </a:ext>
            </a:extLst>
          </p:cNvPr>
          <p:cNvGrpSpPr/>
          <p:nvPr/>
        </p:nvGrpSpPr>
        <p:grpSpPr>
          <a:xfrm>
            <a:off x="5232744" y="2448992"/>
            <a:ext cx="2501914" cy="1654313"/>
            <a:chOff x="1431291" y="1544972"/>
            <a:chExt cx="2943071" cy="1794681"/>
          </a:xfrm>
        </p:grpSpPr>
        <p:pic>
          <p:nvPicPr>
            <p:cNvPr id="4100" name="Picture 4">
              <a:extLst>
                <a:ext uri="{FF2B5EF4-FFF2-40B4-BE49-F238E27FC236}">
                  <a16:creationId xmlns:a16="http://schemas.microsoft.com/office/drawing/2014/main" id="{C9E55261-9D29-4553-9364-3C1A28B599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2" r="22222"/>
            <a:stretch/>
          </p:blipFill>
          <p:spPr bwMode="auto">
            <a:xfrm>
              <a:off x="1431291" y="1544972"/>
              <a:ext cx="1794681" cy="179468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6BCD957-6FA8-4652-A434-19B47F7B4301}"/>
                </a:ext>
              </a:extLst>
            </p:cNvPr>
            <p:cNvSpPr txBox="1"/>
            <p:nvPr/>
          </p:nvSpPr>
          <p:spPr>
            <a:xfrm>
              <a:off x="2773567" y="1973468"/>
              <a:ext cx="1600795" cy="369332"/>
            </a:xfrm>
            <a:prstGeom prst="rect">
              <a:avLst/>
            </a:prstGeom>
            <a:noFill/>
          </p:spPr>
          <p:txBody>
            <a:bodyPr wrap="square" rtlCol="0">
              <a:spAutoFit/>
            </a:bodyPr>
            <a:lstStyle/>
            <a:p>
              <a:r>
                <a:rPr lang="en-US" b="1">
                  <a:solidFill>
                    <a:srgbClr val="1B97D5"/>
                  </a:solidFill>
                  <a:latin typeface="Century Gothic" panose="020B0502020202020204" pitchFamily="34" charset="0"/>
                </a:rPr>
                <a:t>COST</a:t>
              </a:r>
            </a:p>
          </p:txBody>
        </p:sp>
      </p:grpSp>
      <p:pic>
        <p:nvPicPr>
          <p:cNvPr id="5" name="Picture 4">
            <a:extLst>
              <a:ext uri="{FF2B5EF4-FFF2-40B4-BE49-F238E27FC236}">
                <a16:creationId xmlns:a16="http://schemas.microsoft.com/office/drawing/2014/main" id="{47643281-FA25-41EC-9369-09D23DAD6074}"/>
              </a:ext>
            </a:extLst>
          </p:cNvPr>
          <p:cNvPicPr>
            <a:picLocks noChangeAspect="1"/>
          </p:cNvPicPr>
          <p:nvPr/>
        </p:nvPicPr>
        <p:blipFill rotWithShape="1">
          <a:blip r:embed="rId2"/>
          <a:srcRect l="7347" t="29787" r="79456" b="3853"/>
          <a:stretch/>
        </p:blipFill>
        <p:spPr>
          <a:xfrm>
            <a:off x="9491150" y="1917700"/>
            <a:ext cx="972706" cy="2186304"/>
          </a:xfrm>
          <a:prstGeom prst="rect">
            <a:avLst/>
          </a:prstGeom>
        </p:spPr>
      </p:pic>
      <p:grpSp>
        <p:nvGrpSpPr>
          <p:cNvPr id="21" name="Group 20">
            <a:extLst>
              <a:ext uri="{FF2B5EF4-FFF2-40B4-BE49-F238E27FC236}">
                <a16:creationId xmlns:a16="http://schemas.microsoft.com/office/drawing/2014/main" id="{BDACAE7A-1BFC-4311-8565-CC84F7E82576}"/>
              </a:ext>
            </a:extLst>
          </p:cNvPr>
          <p:cNvGrpSpPr/>
          <p:nvPr/>
        </p:nvGrpSpPr>
        <p:grpSpPr>
          <a:xfrm>
            <a:off x="5442732" y="4957236"/>
            <a:ext cx="2426013" cy="1136629"/>
            <a:chOff x="7637018" y="1747162"/>
            <a:chExt cx="2426013" cy="1136629"/>
          </a:xfrm>
        </p:grpSpPr>
        <p:pic>
          <p:nvPicPr>
            <p:cNvPr id="11" name="Picture 10" descr="Icon&#10;&#10;Description automatically generated">
              <a:extLst>
                <a:ext uri="{FF2B5EF4-FFF2-40B4-BE49-F238E27FC236}">
                  <a16:creationId xmlns:a16="http://schemas.microsoft.com/office/drawing/2014/main" id="{6740C6B1-5097-4D42-8EFD-B973031C0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7018" y="1747162"/>
              <a:ext cx="1136629" cy="1136629"/>
            </a:xfrm>
            <a:prstGeom prst="rect">
              <a:avLst/>
            </a:prstGeom>
          </p:spPr>
        </p:pic>
        <p:sp>
          <p:nvSpPr>
            <p:cNvPr id="25" name="TextBox 24">
              <a:extLst>
                <a:ext uri="{FF2B5EF4-FFF2-40B4-BE49-F238E27FC236}">
                  <a16:creationId xmlns:a16="http://schemas.microsoft.com/office/drawing/2014/main" id="{B63C58F7-99F4-4732-B098-24380CF2E553}"/>
                </a:ext>
              </a:extLst>
            </p:cNvPr>
            <p:cNvSpPr txBox="1"/>
            <p:nvPr/>
          </p:nvSpPr>
          <p:spPr>
            <a:xfrm>
              <a:off x="8462236" y="1855828"/>
              <a:ext cx="1600795" cy="369332"/>
            </a:xfrm>
            <a:prstGeom prst="rect">
              <a:avLst/>
            </a:prstGeom>
            <a:noFill/>
          </p:spPr>
          <p:txBody>
            <a:bodyPr wrap="square" rtlCol="0">
              <a:spAutoFit/>
            </a:bodyPr>
            <a:lstStyle/>
            <a:p>
              <a:r>
                <a:rPr lang="en-US" b="1">
                  <a:solidFill>
                    <a:srgbClr val="15B977"/>
                  </a:solidFill>
                  <a:latin typeface="Century Gothic" panose="020B0502020202020204" pitchFamily="34" charset="0"/>
                </a:rPr>
                <a:t>PROFIT</a:t>
              </a:r>
            </a:p>
          </p:txBody>
        </p:sp>
      </p:grpSp>
      <p:grpSp>
        <p:nvGrpSpPr>
          <p:cNvPr id="18" name="Group 17">
            <a:extLst>
              <a:ext uri="{FF2B5EF4-FFF2-40B4-BE49-F238E27FC236}">
                <a16:creationId xmlns:a16="http://schemas.microsoft.com/office/drawing/2014/main" id="{056A9E6D-FCC1-406A-91EF-ADC4A4845937}"/>
              </a:ext>
            </a:extLst>
          </p:cNvPr>
          <p:cNvGrpSpPr/>
          <p:nvPr/>
        </p:nvGrpSpPr>
        <p:grpSpPr>
          <a:xfrm>
            <a:off x="145045" y="2689579"/>
            <a:ext cx="4993786" cy="3400259"/>
            <a:chOff x="3492334" y="1790663"/>
            <a:chExt cx="4602760" cy="3019259"/>
          </a:xfrm>
        </p:grpSpPr>
        <p:pic>
          <p:nvPicPr>
            <p:cNvPr id="3" name="Picture 2" descr="The Leaky Bucket Theory | Customer Lifetime Value">
              <a:extLst>
                <a:ext uri="{FF2B5EF4-FFF2-40B4-BE49-F238E27FC236}">
                  <a16:creationId xmlns:a16="http://schemas.microsoft.com/office/drawing/2014/main" id="{213B111C-9558-42FF-9E75-E15855B33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334" y="2237792"/>
              <a:ext cx="4602760" cy="25721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9D0EF54-FF7E-4479-8111-99CEC58B220D}"/>
                </a:ext>
              </a:extLst>
            </p:cNvPr>
            <p:cNvSpPr txBox="1"/>
            <p:nvPr/>
          </p:nvSpPr>
          <p:spPr>
            <a:xfrm>
              <a:off x="3788762" y="1790663"/>
              <a:ext cx="3320248" cy="338554"/>
            </a:xfrm>
            <a:prstGeom prst="rect">
              <a:avLst/>
            </a:prstGeom>
            <a:noFill/>
          </p:spPr>
          <p:txBody>
            <a:bodyPr wrap="square" lIns="91440" tIns="45720" rIns="91440" bIns="45720" rtlCol="0" anchor="t">
              <a:spAutoFit/>
            </a:bodyPr>
            <a:lstStyle/>
            <a:p>
              <a:pPr algn="ctr"/>
              <a:r>
                <a:rPr lang="en-US" sz="1600" b="1">
                  <a:latin typeface="Century Gothic"/>
                </a:rPr>
                <a:t>Leaky Bucket</a:t>
              </a:r>
            </a:p>
          </p:txBody>
        </p:sp>
      </p:grpSp>
      <p:pic>
        <p:nvPicPr>
          <p:cNvPr id="33" name="Picture 32" descr="A picture containing text&#10;&#10;Description automatically generated">
            <a:extLst>
              <a:ext uri="{FF2B5EF4-FFF2-40B4-BE49-F238E27FC236}">
                <a16:creationId xmlns:a16="http://schemas.microsoft.com/office/drawing/2014/main" id="{3999FD3F-F4EE-401D-9C9E-AE0EAF3E9F29}"/>
              </a:ext>
            </a:extLst>
          </p:cNvPr>
          <p:cNvPicPr>
            <a:picLocks noChangeAspect="1"/>
          </p:cNvPicPr>
          <p:nvPr/>
        </p:nvPicPr>
        <p:blipFill rotWithShape="1">
          <a:blip r:embed="rId2"/>
          <a:srcRect l="15891" t="3354" r="54966" b="56707"/>
          <a:stretch/>
        </p:blipFill>
        <p:spPr>
          <a:xfrm>
            <a:off x="7311200" y="2600679"/>
            <a:ext cx="2147983" cy="1315842"/>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6735806E-E7FB-47CF-BE91-D6FBC35AD265}"/>
              </a:ext>
            </a:extLst>
          </p:cNvPr>
          <p:cNvPicPr>
            <a:picLocks noChangeAspect="1"/>
          </p:cNvPicPr>
          <p:nvPr/>
        </p:nvPicPr>
        <p:blipFill rotWithShape="1">
          <a:blip r:embed="rId2"/>
          <a:srcRect l="20680" t="46809" r="68707" b="6746"/>
          <a:stretch/>
        </p:blipFill>
        <p:spPr>
          <a:xfrm>
            <a:off x="10421565" y="2567587"/>
            <a:ext cx="782187" cy="1530200"/>
          </a:xfrm>
          <a:prstGeom prst="rect">
            <a:avLst/>
          </a:prstGeom>
        </p:spPr>
      </p:pic>
      <p:cxnSp>
        <p:nvCxnSpPr>
          <p:cNvPr id="27" name="Straight Arrow Connector 26">
            <a:extLst>
              <a:ext uri="{FF2B5EF4-FFF2-40B4-BE49-F238E27FC236}">
                <a16:creationId xmlns:a16="http://schemas.microsoft.com/office/drawing/2014/main" id="{26A8A6DD-2ACA-42EE-850C-64A15BD8C8FF}"/>
              </a:ext>
            </a:extLst>
          </p:cNvPr>
          <p:cNvCxnSpPr/>
          <p:nvPr/>
        </p:nvCxnSpPr>
        <p:spPr>
          <a:xfrm>
            <a:off x="5439752" y="4427268"/>
            <a:ext cx="5755104"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ABF40B3-9082-4788-8BE5-DDCB62389E47}"/>
              </a:ext>
            </a:extLst>
          </p:cNvPr>
          <p:cNvSpPr/>
          <p:nvPr/>
        </p:nvSpPr>
        <p:spPr>
          <a:xfrm>
            <a:off x="6765732" y="3397064"/>
            <a:ext cx="912394" cy="912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4CDEF6E-3AA1-46A8-9AB5-6FAA57D2EBBF}"/>
              </a:ext>
            </a:extLst>
          </p:cNvPr>
          <p:cNvCxnSpPr>
            <a:cxnSpLocks/>
          </p:cNvCxnSpPr>
          <p:nvPr/>
        </p:nvCxnSpPr>
        <p:spPr>
          <a:xfrm>
            <a:off x="7164277" y="2181374"/>
            <a:ext cx="10026" cy="42511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5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dirty="0">
                <a:latin typeface="Tw Cen MT Condensed"/>
              </a:rPr>
              <a:t>Customer Lifetime Value</a:t>
            </a:r>
            <a:endParaRPr lang="en-US" dirty="0"/>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6</a:t>
            </a:fld>
            <a:endParaRPr lang="en-US"/>
          </a:p>
        </p:txBody>
      </p:sp>
      <p:sp>
        <p:nvSpPr>
          <p:cNvPr id="12" name="TextBox 11">
            <a:extLst>
              <a:ext uri="{FF2B5EF4-FFF2-40B4-BE49-F238E27FC236}">
                <a16:creationId xmlns:a16="http://schemas.microsoft.com/office/drawing/2014/main" id="{7A270C4A-871C-4090-973D-D0370D1A87BB}"/>
              </a:ext>
            </a:extLst>
          </p:cNvPr>
          <p:cNvSpPr txBox="1"/>
          <p:nvPr/>
        </p:nvSpPr>
        <p:spPr>
          <a:xfrm>
            <a:off x="365760" y="2152924"/>
            <a:ext cx="11710182" cy="646331"/>
          </a:xfrm>
          <a:prstGeom prst="rect">
            <a:avLst/>
          </a:prstGeom>
          <a:noFill/>
        </p:spPr>
        <p:txBody>
          <a:bodyPr wrap="square" lIns="91440" tIns="45720" rIns="91440" bIns="45720" rtlCol="0" anchor="t">
            <a:spAutoFit/>
          </a:bodyPr>
          <a:lstStyle/>
          <a:p>
            <a:r>
              <a:rPr lang="en-US" dirty="0">
                <a:ea typeface="+mn-lt"/>
                <a:cs typeface="+mn-lt"/>
              </a:rPr>
              <a:t>CLV is a measurement of how valuable a customer is to your company, not just on a purchase-by-purchase basis but across the whole relationship.</a:t>
            </a:r>
            <a:endParaRPr lang="en-US" dirty="0"/>
          </a:p>
        </p:txBody>
      </p:sp>
      <p:sp>
        <p:nvSpPr>
          <p:cNvPr id="13" name="TextBox 12">
            <a:extLst>
              <a:ext uri="{FF2B5EF4-FFF2-40B4-BE49-F238E27FC236}">
                <a16:creationId xmlns:a16="http://schemas.microsoft.com/office/drawing/2014/main" id="{A7887865-B4E6-4ED3-B020-EF9C0C96DD14}"/>
              </a:ext>
            </a:extLst>
          </p:cNvPr>
          <p:cNvSpPr txBox="1"/>
          <p:nvPr/>
        </p:nvSpPr>
        <p:spPr>
          <a:xfrm>
            <a:off x="1769443" y="4402202"/>
            <a:ext cx="2631675" cy="369332"/>
          </a:xfrm>
          <a:prstGeom prst="rect">
            <a:avLst/>
          </a:prstGeom>
          <a:noFill/>
        </p:spPr>
        <p:txBody>
          <a:bodyPr wrap="square" lIns="91440" tIns="45720" rIns="91440" bIns="45720" rtlCol="0" anchor="t">
            <a:spAutoFit/>
          </a:bodyPr>
          <a:lstStyle/>
          <a:p>
            <a:r>
              <a:rPr lang="en-US" b="1" dirty="0">
                <a:cs typeface="Calibri"/>
              </a:rPr>
              <a:t>Customer Future Value</a:t>
            </a:r>
          </a:p>
        </p:txBody>
      </p:sp>
      <p:sp>
        <p:nvSpPr>
          <p:cNvPr id="14" name="TextBox 13">
            <a:extLst>
              <a:ext uri="{FF2B5EF4-FFF2-40B4-BE49-F238E27FC236}">
                <a16:creationId xmlns:a16="http://schemas.microsoft.com/office/drawing/2014/main" id="{200897C9-9845-4841-9767-1085A85A0022}"/>
              </a:ext>
            </a:extLst>
          </p:cNvPr>
          <p:cNvSpPr txBox="1"/>
          <p:nvPr/>
        </p:nvSpPr>
        <p:spPr>
          <a:xfrm>
            <a:off x="5709787" y="5200024"/>
            <a:ext cx="2632076" cy="1200329"/>
          </a:xfrm>
          <a:prstGeom prst="rect">
            <a:avLst/>
          </a:prstGeom>
          <a:noFill/>
        </p:spPr>
        <p:txBody>
          <a:bodyPr wrap="square" lIns="91440" tIns="45720" rIns="91440" bIns="45720" rtlCol="0" anchor="t">
            <a:spAutoFit/>
          </a:bodyPr>
          <a:lstStyle/>
          <a:p>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ea typeface="+mn-lt"/>
              <a:cs typeface="+mn-lt"/>
            </a:endParaRPr>
          </a:p>
        </p:txBody>
      </p:sp>
      <p:pic>
        <p:nvPicPr>
          <p:cNvPr id="3" name="Graphic 4">
            <a:extLst>
              <a:ext uri="{FF2B5EF4-FFF2-40B4-BE49-F238E27FC236}">
                <a16:creationId xmlns:a16="http://schemas.microsoft.com/office/drawing/2014/main" id="{DCE425B2-82A8-4ADF-9486-45CCE3B1CD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4900" y="3310689"/>
            <a:ext cx="1048753" cy="1088858"/>
          </a:xfrm>
          <a:prstGeom prst="rect">
            <a:avLst/>
          </a:prstGeom>
        </p:spPr>
      </p:pic>
      <p:pic>
        <p:nvPicPr>
          <p:cNvPr id="5" name="Graphic 5">
            <a:extLst>
              <a:ext uri="{FF2B5EF4-FFF2-40B4-BE49-F238E27FC236}">
                <a16:creationId xmlns:a16="http://schemas.microsoft.com/office/drawing/2014/main" id="{964098B1-7987-4A71-9508-9C6BFED0E7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6638" y="3310692"/>
            <a:ext cx="1108909" cy="1088857"/>
          </a:xfrm>
          <a:prstGeom prst="rect">
            <a:avLst/>
          </a:prstGeom>
        </p:spPr>
      </p:pic>
      <p:sp>
        <p:nvSpPr>
          <p:cNvPr id="6" name="TextBox 5">
            <a:extLst>
              <a:ext uri="{FF2B5EF4-FFF2-40B4-BE49-F238E27FC236}">
                <a16:creationId xmlns:a16="http://schemas.microsoft.com/office/drawing/2014/main" id="{EF7C6991-E039-4E9C-8CAF-23D04DEB2B50}"/>
              </a:ext>
            </a:extLst>
          </p:cNvPr>
          <p:cNvSpPr txBox="1"/>
          <p:nvPr/>
        </p:nvSpPr>
        <p:spPr>
          <a:xfrm>
            <a:off x="8243636" y="44035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Customer Future Value </a:t>
            </a:r>
            <a:endParaRPr lang="en-US" b="1" dirty="0">
              <a:cs typeface="Calibri"/>
            </a:endParaRPr>
          </a:p>
        </p:txBody>
      </p:sp>
      <p:sp>
        <p:nvSpPr>
          <p:cNvPr id="9" name="TextBox 8">
            <a:extLst>
              <a:ext uri="{FF2B5EF4-FFF2-40B4-BE49-F238E27FC236}">
                <a16:creationId xmlns:a16="http://schemas.microsoft.com/office/drawing/2014/main" id="{506ABFD4-3895-4382-8E98-1BE0C08D705C}"/>
              </a:ext>
            </a:extLst>
          </p:cNvPr>
          <p:cNvSpPr txBox="1"/>
          <p:nvPr/>
        </p:nvSpPr>
        <p:spPr>
          <a:xfrm>
            <a:off x="4944979" y="4403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Customer Historic Value</a:t>
            </a:r>
            <a:endParaRPr lang="en-US" b="1" dirty="0">
              <a:cs typeface="Calibri"/>
            </a:endParaRPr>
          </a:p>
        </p:txBody>
      </p:sp>
      <p:pic>
        <p:nvPicPr>
          <p:cNvPr id="10" name="Graphic 10">
            <a:extLst>
              <a:ext uri="{FF2B5EF4-FFF2-40B4-BE49-F238E27FC236}">
                <a16:creationId xmlns:a16="http://schemas.microsoft.com/office/drawing/2014/main" id="{2F5D3500-A495-412A-AD0B-4F7AF7E13D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346" y="3475872"/>
            <a:ext cx="728412" cy="708360"/>
          </a:xfrm>
          <a:prstGeom prst="rect">
            <a:avLst/>
          </a:prstGeom>
        </p:spPr>
      </p:pic>
      <p:pic>
        <p:nvPicPr>
          <p:cNvPr id="11" name="Graphic 16">
            <a:extLst>
              <a:ext uri="{FF2B5EF4-FFF2-40B4-BE49-F238E27FC236}">
                <a16:creationId xmlns:a16="http://schemas.microsoft.com/office/drawing/2014/main" id="{E2DE4466-7ECB-4D7C-AD53-CF1FCC8B7E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7767" y="3150268"/>
            <a:ext cx="1269332" cy="1249279"/>
          </a:xfrm>
          <a:prstGeom prst="rect">
            <a:avLst/>
          </a:prstGeom>
        </p:spPr>
      </p:pic>
      <p:pic>
        <p:nvPicPr>
          <p:cNvPr id="15" name="Graphic 15">
            <a:extLst>
              <a:ext uri="{FF2B5EF4-FFF2-40B4-BE49-F238E27FC236}">
                <a16:creationId xmlns:a16="http://schemas.microsoft.com/office/drawing/2014/main" id="{E9C07AD7-A295-4858-A420-CC3023C5AA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92767" y="3731294"/>
            <a:ext cx="518360" cy="518360"/>
          </a:xfrm>
          <a:prstGeom prst="rect">
            <a:avLst/>
          </a:prstGeom>
        </p:spPr>
      </p:pic>
      <p:pic>
        <p:nvPicPr>
          <p:cNvPr id="16" name="Graphic 5">
            <a:extLst>
              <a:ext uri="{FF2B5EF4-FFF2-40B4-BE49-F238E27FC236}">
                <a16:creationId xmlns:a16="http://schemas.microsoft.com/office/drawing/2014/main" id="{10EA5DCE-680B-4A8C-9052-5E82C1A5A525}"/>
              </a:ext>
            </a:extLst>
          </p:cNvPr>
          <p:cNvPicPr>
            <a:picLocks noGrp="1" noChangeAspect="1"/>
          </p:cNvPicPr>
          <p:nvPr>
            <p:ph idx="1"/>
          </p:nvPr>
        </p:nvPicPr>
        <p:blipFill>
          <a:blip r:embed="rId14">
            <a:extLst>
              <a:ext uri="{96DAC541-7B7A-43D3-8B79-37D633B846F1}">
                <asvg:svgBlip xmlns:asvg="http://schemas.microsoft.com/office/drawing/2016/SVG/main" r:embed="rId15"/>
              </a:ext>
            </a:extLst>
          </a:blip>
          <a:stretch>
            <a:fillRect/>
          </a:stretch>
        </p:blipFill>
        <p:spPr>
          <a:xfrm>
            <a:off x="8492330" y="5796044"/>
            <a:ext cx="370893" cy="370893"/>
          </a:xfrm>
        </p:spPr>
      </p:pic>
      <p:pic>
        <p:nvPicPr>
          <p:cNvPr id="18" name="Graphic 7">
            <a:extLst>
              <a:ext uri="{FF2B5EF4-FFF2-40B4-BE49-F238E27FC236}">
                <a16:creationId xmlns:a16="http://schemas.microsoft.com/office/drawing/2014/main" id="{F0278089-976D-43F4-909C-B3D6257265C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34137" y="5315952"/>
            <a:ext cx="427121" cy="366963"/>
          </a:xfrm>
          <a:prstGeom prst="rect">
            <a:avLst/>
          </a:prstGeom>
        </p:spPr>
      </p:pic>
      <p:sp>
        <p:nvSpPr>
          <p:cNvPr id="23" name="TextBox 22">
            <a:extLst>
              <a:ext uri="{FF2B5EF4-FFF2-40B4-BE49-F238E27FC236}">
                <a16:creationId xmlns:a16="http://schemas.microsoft.com/office/drawing/2014/main" id="{9FAA3193-FA9E-4523-BC49-35F564DAB396}"/>
              </a:ext>
            </a:extLst>
          </p:cNvPr>
          <p:cNvSpPr txBox="1"/>
          <p:nvPr/>
        </p:nvSpPr>
        <p:spPr>
          <a:xfrm>
            <a:off x="8404058" y="49449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Dependent on:</a:t>
            </a:r>
          </a:p>
        </p:txBody>
      </p:sp>
      <p:sp>
        <p:nvSpPr>
          <p:cNvPr id="24" name="TextBox 23">
            <a:extLst>
              <a:ext uri="{FF2B5EF4-FFF2-40B4-BE49-F238E27FC236}">
                <a16:creationId xmlns:a16="http://schemas.microsoft.com/office/drawing/2014/main" id="{E13828DE-8C9E-4164-81A2-1C8D47FE8F23}"/>
              </a:ext>
            </a:extLst>
          </p:cNvPr>
          <p:cNvSpPr txBox="1"/>
          <p:nvPr/>
        </p:nvSpPr>
        <p:spPr>
          <a:xfrm>
            <a:off x="8815137" y="53159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Predicted Margin</a:t>
            </a:r>
          </a:p>
        </p:txBody>
      </p:sp>
      <p:sp>
        <p:nvSpPr>
          <p:cNvPr id="25" name="TextBox 24">
            <a:extLst>
              <a:ext uri="{FF2B5EF4-FFF2-40B4-BE49-F238E27FC236}">
                <a16:creationId xmlns:a16="http://schemas.microsoft.com/office/drawing/2014/main" id="{598FB78C-FB83-4A10-B82F-43901D044C87}"/>
              </a:ext>
            </a:extLst>
          </p:cNvPr>
          <p:cNvSpPr txBox="1"/>
          <p:nvPr/>
        </p:nvSpPr>
        <p:spPr>
          <a:xfrm>
            <a:off x="8865269" y="5797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Predictive Churn</a:t>
            </a:r>
          </a:p>
        </p:txBody>
      </p:sp>
      <p:sp>
        <p:nvSpPr>
          <p:cNvPr id="26" name="Rectangle 25">
            <a:extLst>
              <a:ext uri="{FF2B5EF4-FFF2-40B4-BE49-F238E27FC236}">
                <a16:creationId xmlns:a16="http://schemas.microsoft.com/office/drawing/2014/main" id="{13C55EE4-9A42-4DCE-87CC-0E7DA059E109}"/>
              </a:ext>
            </a:extLst>
          </p:cNvPr>
          <p:cNvSpPr/>
          <p:nvPr/>
        </p:nvSpPr>
        <p:spPr>
          <a:xfrm>
            <a:off x="8280734" y="4941971"/>
            <a:ext cx="2526631" cy="1383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B148-3973-4CA1-BAED-B7F3ADE128AC}"/>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61372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21000F-8580-4E09-92DA-1C8D02D2977A}"/>
              </a:ext>
            </a:extLst>
          </p:cNvPr>
          <p:cNvSpPr>
            <a:spLocks noGrp="1"/>
          </p:cNvSpPr>
          <p:nvPr>
            <p:ph type="sldNum" sz="quarter" idx="12"/>
          </p:nvPr>
        </p:nvSpPr>
        <p:spPr/>
        <p:txBody>
          <a:bodyPr/>
          <a:lstStyle/>
          <a:p>
            <a:fld id="{7A4160FD-F64C-4499-9BD0-A87F7BA45576}" type="slidenum">
              <a:rPr lang="en-US" smtClean="0"/>
              <a:t>7</a:t>
            </a:fld>
            <a:endParaRPr lang="en-US"/>
          </a:p>
        </p:txBody>
      </p:sp>
      <p:sp>
        <p:nvSpPr>
          <p:cNvPr id="12" name="TextBox 11">
            <a:extLst>
              <a:ext uri="{FF2B5EF4-FFF2-40B4-BE49-F238E27FC236}">
                <a16:creationId xmlns:a16="http://schemas.microsoft.com/office/drawing/2014/main" id="{FE8184C4-2F01-4A18-96B9-409A1695FC69}"/>
              </a:ext>
            </a:extLst>
          </p:cNvPr>
          <p:cNvSpPr txBox="1"/>
          <p:nvPr/>
        </p:nvSpPr>
        <p:spPr>
          <a:xfrm>
            <a:off x="5310939" y="4488783"/>
            <a:ext cx="617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pic>
        <p:nvPicPr>
          <p:cNvPr id="16" name="Graphic 16">
            <a:extLst>
              <a:ext uri="{FF2B5EF4-FFF2-40B4-BE49-F238E27FC236}">
                <a16:creationId xmlns:a16="http://schemas.microsoft.com/office/drawing/2014/main" id="{A5C4774A-5E0D-4318-AE8F-7613ADFDA2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057" y="2779294"/>
            <a:ext cx="1269332" cy="1249279"/>
          </a:xfrm>
          <a:prstGeom prst="rect">
            <a:avLst/>
          </a:prstGeom>
        </p:spPr>
      </p:pic>
      <p:sp>
        <p:nvSpPr>
          <p:cNvPr id="17" name="TextBox 16">
            <a:extLst>
              <a:ext uri="{FF2B5EF4-FFF2-40B4-BE49-F238E27FC236}">
                <a16:creationId xmlns:a16="http://schemas.microsoft.com/office/drawing/2014/main" id="{C3C64FCD-6752-4AB3-B626-739E5DCE18E7}"/>
              </a:ext>
            </a:extLst>
          </p:cNvPr>
          <p:cNvSpPr txBox="1"/>
          <p:nvPr/>
        </p:nvSpPr>
        <p:spPr>
          <a:xfrm>
            <a:off x="242636" y="4032584"/>
            <a:ext cx="16804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Customer Future Value</a:t>
            </a:r>
            <a:endParaRPr lang="en-US"/>
          </a:p>
        </p:txBody>
      </p:sp>
      <p:sp>
        <p:nvSpPr>
          <p:cNvPr id="18" name="Arrow: Right 17">
            <a:extLst>
              <a:ext uri="{FF2B5EF4-FFF2-40B4-BE49-F238E27FC236}">
                <a16:creationId xmlns:a16="http://schemas.microsoft.com/office/drawing/2014/main" id="{4649DC99-8C85-4B67-9E52-BDE6B885DAD6}"/>
              </a:ext>
            </a:extLst>
          </p:cNvPr>
          <p:cNvSpPr/>
          <p:nvPr/>
        </p:nvSpPr>
        <p:spPr>
          <a:xfrm rot="19500000">
            <a:off x="1760530" y="3028024"/>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02362C6-9701-4F4B-A2E2-8648A784C2AF}"/>
              </a:ext>
            </a:extLst>
          </p:cNvPr>
          <p:cNvSpPr/>
          <p:nvPr/>
        </p:nvSpPr>
        <p:spPr>
          <a:xfrm rot="2100000">
            <a:off x="1790608" y="3930392"/>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20">
            <a:extLst>
              <a:ext uri="{FF2B5EF4-FFF2-40B4-BE49-F238E27FC236}">
                <a16:creationId xmlns:a16="http://schemas.microsoft.com/office/drawing/2014/main" id="{F1D635B4-B1A9-4AB6-B0F0-D94848551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0005" y="2107531"/>
            <a:ext cx="1179095" cy="1179095"/>
          </a:xfrm>
          <a:prstGeom prst="rect">
            <a:avLst/>
          </a:prstGeom>
        </p:spPr>
      </p:pic>
      <p:sp>
        <p:nvSpPr>
          <p:cNvPr id="21" name="TextBox 20">
            <a:extLst>
              <a:ext uri="{FF2B5EF4-FFF2-40B4-BE49-F238E27FC236}">
                <a16:creationId xmlns:a16="http://schemas.microsoft.com/office/drawing/2014/main" id="{432AF72F-1F53-4F0D-A520-ABC909C79D8F}"/>
              </a:ext>
            </a:extLst>
          </p:cNvPr>
          <p:cNvSpPr txBox="1"/>
          <p:nvPr/>
        </p:nvSpPr>
        <p:spPr>
          <a:xfrm>
            <a:off x="3175335" y="3275598"/>
            <a:ext cx="9685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Existing</a:t>
            </a:r>
          </a:p>
        </p:txBody>
      </p:sp>
      <p:pic>
        <p:nvPicPr>
          <p:cNvPr id="23" name="Graphic 23">
            <a:extLst>
              <a:ext uri="{FF2B5EF4-FFF2-40B4-BE49-F238E27FC236}">
                <a16:creationId xmlns:a16="http://schemas.microsoft.com/office/drawing/2014/main" id="{F114E905-6C1A-400A-9A56-E07D92412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0005" y="3842083"/>
            <a:ext cx="1179095" cy="1179096"/>
          </a:xfrm>
          <a:prstGeom prst="rect">
            <a:avLst/>
          </a:prstGeom>
        </p:spPr>
      </p:pic>
      <p:sp>
        <p:nvSpPr>
          <p:cNvPr id="24" name="TextBox 23">
            <a:extLst>
              <a:ext uri="{FF2B5EF4-FFF2-40B4-BE49-F238E27FC236}">
                <a16:creationId xmlns:a16="http://schemas.microsoft.com/office/drawing/2014/main" id="{4B9303E7-E8FD-4B92-86EF-0448F14462E9}"/>
              </a:ext>
            </a:extLst>
          </p:cNvPr>
          <p:cNvSpPr txBox="1"/>
          <p:nvPr/>
        </p:nvSpPr>
        <p:spPr>
          <a:xfrm>
            <a:off x="3024940" y="5020176"/>
            <a:ext cx="13395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Acquisition</a:t>
            </a:r>
          </a:p>
        </p:txBody>
      </p:sp>
      <p:sp>
        <p:nvSpPr>
          <p:cNvPr id="25" name="Arrow: Right 24">
            <a:extLst>
              <a:ext uri="{FF2B5EF4-FFF2-40B4-BE49-F238E27FC236}">
                <a16:creationId xmlns:a16="http://schemas.microsoft.com/office/drawing/2014/main" id="{1B0BAC97-0B92-44C6-8511-B39656ABD271}"/>
              </a:ext>
            </a:extLst>
          </p:cNvPr>
          <p:cNvSpPr/>
          <p:nvPr/>
        </p:nvSpPr>
        <p:spPr>
          <a:xfrm>
            <a:off x="4287161" y="2506655"/>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6">
            <a:extLst>
              <a:ext uri="{FF2B5EF4-FFF2-40B4-BE49-F238E27FC236}">
                <a16:creationId xmlns:a16="http://schemas.microsoft.com/office/drawing/2014/main" id="{18B87467-357F-4DC1-A5D6-C303A423E4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6926" y="2027321"/>
            <a:ext cx="507332" cy="517358"/>
          </a:xfrm>
          <a:prstGeom prst="rect">
            <a:avLst/>
          </a:prstGeom>
        </p:spPr>
      </p:pic>
      <p:sp>
        <p:nvSpPr>
          <p:cNvPr id="27" name="TextBox 26">
            <a:extLst>
              <a:ext uri="{FF2B5EF4-FFF2-40B4-BE49-F238E27FC236}">
                <a16:creationId xmlns:a16="http://schemas.microsoft.com/office/drawing/2014/main" id="{D8E99AB6-55E9-46E2-8BE2-4C68FB9A367A}"/>
              </a:ext>
            </a:extLst>
          </p:cNvPr>
          <p:cNvSpPr txBox="1"/>
          <p:nvPr/>
        </p:nvSpPr>
        <p:spPr>
          <a:xfrm>
            <a:off x="6198268" y="1987215"/>
            <a:ext cx="5901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high CFV so that their retention can be increased</a:t>
            </a:r>
            <a:endParaRPr lang="en-US">
              <a:cs typeface="Calibri"/>
            </a:endParaRPr>
          </a:p>
        </p:txBody>
      </p:sp>
      <p:sp>
        <p:nvSpPr>
          <p:cNvPr id="28" name="TextBox 27">
            <a:extLst>
              <a:ext uri="{FF2B5EF4-FFF2-40B4-BE49-F238E27FC236}">
                <a16:creationId xmlns:a16="http://schemas.microsoft.com/office/drawing/2014/main" id="{1BAF7B66-75F4-4E0A-86EF-58DB3850234A}"/>
              </a:ext>
            </a:extLst>
          </p:cNvPr>
          <p:cNvSpPr txBox="1"/>
          <p:nvPr/>
        </p:nvSpPr>
        <p:spPr>
          <a:xfrm>
            <a:off x="6208295" y="2719137"/>
            <a:ext cx="55806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low </a:t>
            </a:r>
            <a:r>
              <a:rPr lang="en-US">
                <a:ea typeface="+mn-lt"/>
                <a:cs typeface="+mn-lt"/>
              </a:rPr>
              <a:t>CFV </a:t>
            </a:r>
            <a:r>
              <a:rPr lang="en-US"/>
              <a:t>so that they can be upgraded</a:t>
            </a:r>
            <a:endParaRPr lang="en-US">
              <a:cs typeface="Calibri"/>
            </a:endParaRPr>
          </a:p>
        </p:txBody>
      </p:sp>
      <p:pic>
        <p:nvPicPr>
          <p:cNvPr id="29" name="Graphic 29">
            <a:extLst>
              <a:ext uri="{FF2B5EF4-FFF2-40B4-BE49-F238E27FC236}">
                <a16:creationId xmlns:a16="http://schemas.microsoft.com/office/drawing/2014/main" id="{E97FC72A-918E-4204-AE08-D17358A309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6926" y="2749215"/>
            <a:ext cx="517358" cy="517358"/>
          </a:xfrm>
          <a:prstGeom prst="rect">
            <a:avLst/>
          </a:prstGeom>
        </p:spPr>
      </p:pic>
      <p:pic>
        <p:nvPicPr>
          <p:cNvPr id="30" name="Graphic 30">
            <a:extLst>
              <a:ext uri="{FF2B5EF4-FFF2-40B4-BE49-F238E27FC236}">
                <a16:creationId xmlns:a16="http://schemas.microsoft.com/office/drawing/2014/main" id="{62F347EC-FD35-4B1B-A950-FBFB171B12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66873" y="4102768"/>
            <a:ext cx="657727" cy="627648"/>
          </a:xfrm>
          <a:prstGeom prst="rect">
            <a:avLst/>
          </a:prstGeom>
        </p:spPr>
      </p:pic>
      <p:sp>
        <p:nvSpPr>
          <p:cNvPr id="31" name="TextBox 30">
            <a:extLst>
              <a:ext uri="{FF2B5EF4-FFF2-40B4-BE49-F238E27FC236}">
                <a16:creationId xmlns:a16="http://schemas.microsoft.com/office/drawing/2014/main" id="{797CFE70-2CED-4D87-B90A-0727C717D352}"/>
              </a:ext>
            </a:extLst>
          </p:cNvPr>
          <p:cNvSpPr txBox="1"/>
          <p:nvPr/>
        </p:nvSpPr>
        <p:spPr>
          <a:xfrm>
            <a:off x="6328610" y="4102769"/>
            <a:ext cx="53299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high </a:t>
            </a:r>
            <a:r>
              <a:rPr lang="en-US">
                <a:ea typeface="+mn-lt"/>
                <a:cs typeface="+mn-lt"/>
              </a:rPr>
              <a:t>CFV </a:t>
            </a:r>
            <a:r>
              <a:rPr lang="en-US"/>
              <a:t>so that targeted marketing can be done to them</a:t>
            </a:r>
            <a:endParaRPr lang="en-US">
              <a:cs typeface="Calibri"/>
            </a:endParaRPr>
          </a:p>
        </p:txBody>
      </p:sp>
      <p:sp>
        <p:nvSpPr>
          <p:cNvPr id="32" name="Arrow: Right 31">
            <a:extLst>
              <a:ext uri="{FF2B5EF4-FFF2-40B4-BE49-F238E27FC236}">
                <a16:creationId xmlns:a16="http://schemas.microsoft.com/office/drawing/2014/main" id="{BDBE5640-B676-44F8-B3A1-10A070559BDA}"/>
              </a:ext>
            </a:extLst>
          </p:cNvPr>
          <p:cNvSpPr/>
          <p:nvPr/>
        </p:nvSpPr>
        <p:spPr>
          <a:xfrm>
            <a:off x="4287161" y="4281313"/>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21C22438-5E87-43A6-B76E-CC15E7D8F976}"/>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Business Strategy</a:t>
            </a:r>
          </a:p>
        </p:txBody>
      </p:sp>
      <p:pic>
        <p:nvPicPr>
          <p:cNvPr id="40" name="Picture 39">
            <a:extLst>
              <a:ext uri="{FF2B5EF4-FFF2-40B4-BE49-F238E27FC236}">
                <a16:creationId xmlns:a16="http://schemas.microsoft.com/office/drawing/2014/main" id="{7981FFF2-5390-4A70-90D0-BA8519A84B5E}"/>
              </a:ext>
            </a:extLst>
          </p:cNvPr>
          <p:cNvPicPr>
            <a:picLocks noChangeAspect="1"/>
          </p:cNvPicPr>
          <p:nvPr/>
        </p:nvPicPr>
        <p:blipFill>
          <a:blip r:embed="rId14"/>
          <a:stretch>
            <a:fillRect/>
          </a:stretch>
        </p:blipFill>
        <p:spPr>
          <a:xfrm>
            <a:off x="10316799" y="-240"/>
            <a:ext cx="1875201" cy="681278"/>
          </a:xfrm>
          <a:prstGeom prst="rect">
            <a:avLst/>
          </a:prstGeom>
        </p:spPr>
      </p:pic>
      <p:cxnSp>
        <p:nvCxnSpPr>
          <p:cNvPr id="41" name="Straight Connector 40">
            <a:extLst>
              <a:ext uri="{FF2B5EF4-FFF2-40B4-BE49-F238E27FC236}">
                <a16:creationId xmlns:a16="http://schemas.microsoft.com/office/drawing/2014/main" id="{3CF67748-A73F-46D1-AE1A-8C938CB26FC0}"/>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18141C6-C478-4CDB-A7AF-E1C107F85F94}"/>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80E54FA6-5E0E-4BB1-870B-0261B6B27596}"/>
              </a:ext>
            </a:extLst>
          </p:cNvPr>
          <p:cNvPicPr>
            <a:picLocks noChangeAspect="1"/>
          </p:cNvPicPr>
          <p:nvPr/>
        </p:nvPicPr>
        <p:blipFill>
          <a:blip r:embed="rId15"/>
          <a:stretch>
            <a:fillRect/>
          </a:stretch>
        </p:blipFill>
        <p:spPr>
          <a:xfrm>
            <a:off x="84408" y="63887"/>
            <a:ext cx="838047" cy="484753"/>
          </a:xfrm>
          <a:prstGeom prst="rect">
            <a:avLst/>
          </a:prstGeom>
        </p:spPr>
      </p:pic>
      <p:sp>
        <p:nvSpPr>
          <p:cNvPr id="44" name="Rectangle 43">
            <a:extLst>
              <a:ext uri="{FF2B5EF4-FFF2-40B4-BE49-F238E27FC236}">
                <a16:creationId xmlns:a16="http://schemas.microsoft.com/office/drawing/2014/main" id="{808036BA-5371-4592-9126-33F60D845C33}"/>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282464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6B61EC9F-CA56-49F7-9A7D-6C979A962DD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85083" y="1798587"/>
            <a:ext cx="1674313" cy="1674313"/>
          </a:xfrm>
        </p:spPr>
      </p:pic>
      <p:sp>
        <p:nvSpPr>
          <p:cNvPr id="4" name="Slide Number Placeholder 3">
            <a:extLst>
              <a:ext uri="{FF2B5EF4-FFF2-40B4-BE49-F238E27FC236}">
                <a16:creationId xmlns:a16="http://schemas.microsoft.com/office/drawing/2014/main" id="{2E4ED54B-BFD9-47F1-B6EA-A59373CA4018}"/>
              </a:ext>
            </a:extLst>
          </p:cNvPr>
          <p:cNvSpPr>
            <a:spLocks noGrp="1"/>
          </p:cNvSpPr>
          <p:nvPr>
            <p:ph type="sldNum" sz="quarter" idx="12"/>
          </p:nvPr>
        </p:nvSpPr>
        <p:spPr/>
        <p:txBody>
          <a:bodyPr/>
          <a:lstStyle/>
          <a:p>
            <a:fld id="{7A4160FD-F64C-4499-9BD0-A87F7BA45576}" type="slidenum">
              <a:rPr lang="en-US" smtClean="0"/>
              <a:t>8</a:t>
            </a:fld>
            <a:endParaRPr lang="en-US"/>
          </a:p>
        </p:txBody>
      </p:sp>
      <p:sp>
        <p:nvSpPr>
          <p:cNvPr id="6" name="TextBox 5">
            <a:extLst>
              <a:ext uri="{FF2B5EF4-FFF2-40B4-BE49-F238E27FC236}">
                <a16:creationId xmlns:a16="http://schemas.microsoft.com/office/drawing/2014/main" id="{C6D2F910-6EB1-414F-8B4A-DDBD9D36FE88}"/>
              </a:ext>
            </a:extLst>
          </p:cNvPr>
          <p:cNvSpPr txBox="1"/>
          <p:nvPr/>
        </p:nvSpPr>
        <p:spPr>
          <a:xfrm>
            <a:off x="1245268" y="34410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Churn Modeling </a:t>
            </a:r>
            <a:endParaRPr lang="en-US" b="1">
              <a:cs typeface="Calibri"/>
            </a:endParaRPr>
          </a:p>
        </p:txBody>
      </p:sp>
      <p:pic>
        <p:nvPicPr>
          <p:cNvPr id="7" name="Graphic 7">
            <a:extLst>
              <a:ext uri="{FF2B5EF4-FFF2-40B4-BE49-F238E27FC236}">
                <a16:creationId xmlns:a16="http://schemas.microsoft.com/office/drawing/2014/main" id="{3C3F456B-65A0-46C3-AEA2-A430220767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3911" y="1852811"/>
            <a:ext cx="1610227" cy="1610227"/>
          </a:xfrm>
          <a:prstGeom prst="rect">
            <a:avLst/>
          </a:prstGeom>
        </p:spPr>
      </p:pic>
      <p:sp>
        <p:nvSpPr>
          <p:cNvPr id="8" name="TextBox 7">
            <a:extLst>
              <a:ext uri="{FF2B5EF4-FFF2-40B4-BE49-F238E27FC236}">
                <a16:creationId xmlns:a16="http://schemas.microsoft.com/office/drawing/2014/main" id="{80FA9B13-3FBE-486E-BA3F-867C07A6688A}"/>
              </a:ext>
            </a:extLst>
          </p:cNvPr>
          <p:cNvSpPr txBox="1"/>
          <p:nvPr/>
        </p:nvSpPr>
        <p:spPr>
          <a:xfrm>
            <a:off x="8043110" y="34410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Margin Modeling </a:t>
            </a:r>
            <a:endParaRPr lang="en-US" b="1">
              <a:cs typeface="Calibri"/>
            </a:endParaRPr>
          </a:p>
        </p:txBody>
      </p:sp>
      <p:pic>
        <p:nvPicPr>
          <p:cNvPr id="9" name="Graphic 9">
            <a:extLst>
              <a:ext uri="{FF2B5EF4-FFF2-40B4-BE49-F238E27FC236}">
                <a16:creationId xmlns:a16="http://schemas.microsoft.com/office/drawing/2014/main" id="{31CEC242-46D3-4827-9928-186080E5C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400" y="4223085"/>
            <a:ext cx="1630279" cy="1640305"/>
          </a:xfrm>
          <a:prstGeom prst="rect">
            <a:avLst/>
          </a:prstGeom>
        </p:spPr>
      </p:pic>
      <p:sp>
        <p:nvSpPr>
          <p:cNvPr id="10" name="Arrow: Right 9">
            <a:extLst>
              <a:ext uri="{FF2B5EF4-FFF2-40B4-BE49-F238E27FC236}">
                <a16:creationId xmlns:a16="http://schemas.microsoft.com/office/drawing/2014/main" id="{1AEB8C5D-FECE-4F00-BF9D-C2147474A612}"/>
              </a:ext>
            </a:extLst>
          </p:cNvPr>
          <p:cNvSpPr/>
          <p:nvPr/>
        </p:nvSpPr>
        <p:spPr>
          <a:xfrm rot="2220000">
            <a:off x="2715549" y="4029032"/>
            <a:ext cx="2135604" cy="581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Predicted Churn</a:t>
            </a:r>
            <a:endParaRPr lang="en-US" err="1"/>
          </a:p>
        </p:txBody>
      </p:sp>
      <p:sp>
        <p:nvSpPr>
          <p:cNvPr id="12" name="Arrow: Left 11">
            <a:extLst>
              <a:ext uri="{FF2B5EF4-FFF2-40B4-BE49-F238E27FC236}">
                <a16:creationId xmlns:a16="http://schemas.microsoft.com/office/drawing/2014/main" id="{24FD07AE-2706-42C1-B3A2-61FAF1F307FC}"/>
              </a:ext>
            </a:extLst>
          </p:cNvPr>
          <p:cNvSpPr/>
          <p:nvPr/>
        </p:nvSpPr>
        <p:spPr>
          <a:xfrm rot="19500000">
            <a:off x="6081567" y="3961150"/>
            <a:ext cx="2125577" cy="611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Predicted Margin</a:t>
            </a:r>
          </a:p>
        </p:txBody>
      </p:sp>
      <p:sp>
        <p:nvSpPr>
          <p:cNvPr id="13" name="TextBox 12">
            <a:extLst>
              <a:ext uri="{FF2B5EF4-FFF2-40B4-BE49-F238E27FC236}">
                <a16:creationId xmlns:a16="http://schemas.microsoft.com/office/drawing/2014/main" id="{F84897A7-D435-4988-A52E-0D4D60F0BA12}"/>
              </a:ext>
            </a:extLst>
          </p:cNvPr>
          <p:cNvSpPr txBox="1"/>
          <p:nvPr/>
        </p:nvSpPr>
        <p:spPr>
          <a:xfrm>
            <a:off x="4243136" y="5867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Customer Future value</a:t>
            </a:r>
            <a:endParaRPr lang="en-US"/>
          </a:p>
        </p:txBody>
      </p:sp>
      <p:sp>
        <p:nvSpPr>
          <p:cNvPr id="15" name="Title 1">
            <a:extLst>
              <a:ext uri="{FF2B5EF4-FFF2-40B4-BE49-F238E27FC236}">
                <a16:creationId xmlns:a16="http://schemas.microsoft.com/office/drawing/2014/main" id="{0B96B958-CDEA-4E55-8E9A-9E7687D3A43D}"/>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Calculating customer future value</a:t>
            </a:r>
          </a:p>
        </p:txBody>
      </p:sp>
      <p:pic>
        <p:nvPicPr>
          <p:cNvPr id="16" name="Picture 15">
            <a:extLst>
              <a:ext uri="{FF2B5EF4-FFF2-40B4-BE49-F238E27FC236}">
                <a16:creationId xmlns:a16="http://schemas.microsoft.com/office/drawing/2014/main" id="{2DC83381-2E61-462A-BDF1-D1C8B718567E}"/>
              </a:ext>
            </a:extLst>
          </p:cNvPr>
          <p:cNvPicPr>
            <a:picLocks noChangeAspect="1"/>
          </p:cNvPicPr>
          <p:nvPr/>
        </p:nvPicPr>
        <p:blipFill>
          <a:blip r:embed="rId8"/>
          <a:stretch>
            <a:fillRect/>
          </a:stretch>
        </p:blipFill>
        <p:spPr>
          <a:xfrm>
            <a:off x="10316799" y="-240"/>
            <a:ext cx="1875201" cy="681278"/>
          </a:xfrm>
          <a:prstGeom prst="rect">
            <a:avLst/>
          </a:prstGeom>
        </p:spPr>
      </p:pic>
      <p:cxnSp>
        <p:nvCxnSpPr>
          <p:cNvPr id="17" name="Straight Connector 16">
            <a:extLst>
              <a:ext uri="{FF2B5EF4-FFF2-40B4-BE49-F238E27FC236}">
                <a16:creationId xmlns:a16="http://schemas.microsoft.com/office/drawing/2014/main" id="{B373E956-B853-4F22-8F01-876F4E4B54D9}"/>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352CF6-8ACD-4309-9872-202F440E345F}"/>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83BF6382-6D2B-4FC4-8829-30B56E758F74}"/>
              </a:ext>
            </a:extLst>
          </p:cNvPr>
          <p:cNvPicPr>
            <a:picLocks noChangeAspect="1"/>
          </p:cNvPicPr>
          <p:nvPr/>
        </p:nvPicPr>
        <p:blipFill>
          <a:blip r:embed="rId9"/>
          <a:stretch>
            <a:fillRect/>
          </a:stretch>
        </p:blipFill>
        <p:spPr>
          <a:xfrm>
            <a:off x="84408" y="63887"/>
            <a:ext cx="838047" cy="484753"/>
          </a:xfrm>
          <a:prstGeom prst="rect">
            <a:avLst/>
          </a:prstGeom>
        </p:spPr>
      </p:pic>
      <p:sp>
        <p:nvSpPr>
          <p:cNvPr id="20" name="Rectangle 19">
            <a:extLst>
              <a:ext uri="{FF2B5EF4-FFF2-40B4-BE49-F238E27FC236}">
                <a16:creationId xmlns:a16="http://schemas.microsoft.com/office/drawing/2014/main" id="{764FDC20-800A-4B93-91AA-DDF5A8791B2A}"/>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121983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Change of churn rate across demographics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9</a:t>
            </a:fld>
            <a:endParaRPr lang="en-US"/>
          </a:p>
        </p:txBody>
      </p:sp>
      <p:sp>
        <p:nvSpPr>
          <p:cNvPr id="62" name="Rectangle 61">
            <a:extLst>
              <a:ext uri="{FF2B5EF4-FFF2-40B4-BE49-F238E27FC236}">
                <a16:creationId xmlns:a16="http://schemas.microsoft.com/office/drawing/2014/main" id="{2ABFD567-5940-44EC-8277-09850A0D09CC}"/>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pic>
        <p:nvPicPr>
          <p:cNvPr id="3" name="Picture 2">
            <a:extLst>
              <a:ext uri="{FF2B5EF4-FFF2-40B4-BE49-F238E27FC236}">
                <a16:creationId xmlns:a16="http://schemas.microsoft.com/office/drawing/2014/main" id="{36E54949-F314-487C-9A32-B30F233DD93D}"/>
              </a:ext>
            </a:extLst>
          </p:cNvPr>
          <p:cNvPicPr>
            <a:picLocks noChangeAspect="1"/>
          </p:cNvPicPr>
          <p:nvPr/>
        </p:nvPicPr>
        <p:blipFill>
          <a:blip r:embed="rId4"/>
          <a:stretch>
            <a:fillRect/>
          </a:stretch>
        </p:blipFill>
        <p:spPr>
          <a:xfrm>
            <a:off x="977549" y="1968778"/>
            <a:ext cx="10125713" cy="4888755"/>
          </a:xfrm>
          <a:prstGeom prst="rect">
            <a:avLst/>
          </a:prstGeom>
        </p:spPr>
      </p:pic>
    </p:spTree>
    <p:extLst>
      <p:ext uri="{BB962C8B-B14F-4D97-AF65-F5344CB8AC3E}">
        <p14:creationId xmlns:p14="http://schemas.microsoft.com/office/powerpoint/2010/main" val="8384131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F8068362C98E4090241F3FDCCFACE4" ma:contentTypeVersion="7" ma:contentTypeDescription="Create a new document." ma:contentTypeScope="" ma:versionID="644298bebf6fdd79746268448fd6e31c">
  <xsd:schema xmlns:xsd="http://www.w3.org/2001/XMLSchema" xmlns:xs="http://www.w3.org/2001/XMLSchema" xmlns:p="http://schemas.microsoft.com/office/2006/metadata/properties" xmlns:ns3="de225f67-67ab-4522-a386-825400a5086a" xmlns:ns4="b83ac972-3b94-40a3-b5bc-0d06e3f805a2" targetNamespace="http://schemas.microsoft.com/office/2006/metadata/properties" ma:root="true" ma:fieldsID="4c29e5ca6bc899aeb223df2007999944" ns3:_="" ns4:_="">
    <xsd:import namespace="de225f67-67ab-4522-a386-825400a5086a"/>
    <xsd:import namespace="b83ac972-3b94-40a3-b5bc-0d06e3f805a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25f67-67ab-4522-a386-825400a50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83ac972-3b94-40a3-b5bc-0d06e3f805a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8ABB77-D5C3-4DB9-A034-2A5F587E8B9F}">
  <ds:schemaRefs>
    <ds:schemaRef ds:uri="http://schemas.microsoft.com/sharepoint/v3/contenttype/forms"/>
  </ds:schemaRefs>
</ds:datastoreItem>
</file>

<file path=customXml/itemProps2.xml><?xml version="1.0" encoding="utf-8"?>
<ds:datastoreItem xmlns:ds="http://schemas.openxmlformats.org/officeDocument/2006/customXml" ds:itemID="{1E9A52C1-8BC1-4E45-99B6-0029077B421D}">
  <ds:schemaRefs>
    <ds:schemaRef ds:uri="http://www.w3.org/XML/1998/namespace"/>
    <ds:schemaRef ds:uri="http://purl.org/dc/elements/1.1/"/>
    <ds:schemaRef ds:uri="http://purl.org/dc/dcmitype/"/>
    <ds:schemaRef ds:uri="b83ac972-3b94-40a3-b5bc-0d06e3f805a2"/>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de225f67-67ab-4522-a386-825400a5086a"/>
    <ds:schemaRef ds:uri="http://purl.org/dc/terms/"/>
  </ds:schemaRefs>
</ds:datastoreItem>
</file>

<file path=customXml/itemProps3.xml><?xml version="1.0" encoding="utf-8"?>
<ds:datastoreItem xmlns:ds="http://schemas.openxmlformats.org/officeDocument/2006/customXml" ds:itemID="{CA01072C-CBE6-47D3-A587-E0A7D5A5B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25f67-67ab-4522-a386-825400a5086a"/>
    <ds:schemaRef ds:uri="b83ac972-3b94-40a3-b5bc-0d06e3f805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93</TotalTime>
  <Words>1394</Words>
  <Application>Microsoft Office PowerPoint</Application>
  <PresentationFormat>Widescreen</PresentationFormat>
  <Paragraphs>337</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Mystery Inc. – Meet the team </vt:lpstr>
      <vt:lpstr>Background</vt:lpstr>
      <vt:lpstr>Today’s Agenda</vt:lpstr>
      <vt:lpstr>Acquisition Vs. Retention </vt:lpstr>
      <vt:lpstr>Customer Lifetime Value</vt:lpstr>
      <vt:lpstr>Business Strategy</vt:lpstr>
      <vt:lpstr>Calculating customer future value</vt:lpstr>
      <vt:lpstr>Change of churn rate across demographics</vt:lpstr>
      <vt:lpstr>Predicted margin across age group</vt:lpstr>
      <vt:lpstr>Customer Churn Factors</vt:lpstr>
      <vt:lpstr>Customer Margin Factors</vt:lpstr>
      <vt:lpstr>Customer segment based on retention rate and margin</vt:lpstr>
      <vt:lpstr>Customer lifetime value for 4 segments</vt:lpstr>
      <vt:lpstr>Customer Profile</vt:lpstr>
      <vt:lpstr>Customer Profile</vt:lpstr>
      <vt:lpstr>Shift in customer to higher quadrants</vt:lpstr>
      <vt:lpstr>Shift in customer to higher quadrants</vt:lpstr>
      <vt:lpstr>Recommendation</vt:lpstr>
      <vt:lpstr>PowerPoint Presentation</vt:lpstr>
      <vt:lpstr>PowerPoint Presentation</vt:lpstr>
      <vt:lpstr>Terminology</vt:lpstr>
      <vt:lpstr>Models Used</vt:lpstr>
      <vt:lpstr>Acquire new customers</vt:lpstr>
      <vt:lpstr>Know your customers</vt:lpstr>
      <vt:lpstr>Know your customers</vt:lpstr>
      <vt:lpstr>Acquire new customers</vt:lpstr>
      <vt:lpstr>Improve customer retention</vt:lpstr>
      <vt:lpstr>Recommendation -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Patra</dc:creator>
  <cp:lastModifiedBy>Soumya Patra</cp:lastModifiedBy>
  <cp:revision>2092</cp:revision>
  <dcterms:created xsi:type="dcterms:W3CDTF">2020-10-09T20:22:48Z</dcterms:created>
  <dcterms:modified xsi:type="dcterms:W3CDTF">2020-10-18T08:19:09Z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0x01010069F8068362C98E4090241F3FDCCFACE4</vt:lpwstr>
  </property>
</Properties>
</file>